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7" r:id="rId4"/>
  </p:sldMasterIdLst>
  <p:notesMasterIdLst>
    <p:notesMasterId r:id="rId23"/>
  </p:notesMasterIdLst>
  <p:sldIdLst>
    <p:sldId id="379" r:id="rId5"/>
    <p:sldId id="534" r:id="rId6"/>
    <p:sldId id="563" r:id="rId7"/>
    <p:sldId id="553" r:id="rId8"/>
    <p:sldId id="568" r:id="rId9"/>
    <p:sldId id="551" r:id="rId10"/>
    <p:sldId id="554" r:id="rId11"/>
    <p:sldId id="555" r:id="rId12"/>
    <p:sldId id="559" r:id="rId13"/>
    <p:sldId id="560" r:id="rId14"/>
    <p:sldId id="558" r:id="rId15"/>
    <p:sldId id="557" r:id="rId16"/>
    <p:sldId id="564" r:id="rId17"/>
    <p:sldId id="556" r:id="rId18"/>
    <p:sldId id="565" r:id="rId19"/>
    <p:sldId id="561" r:id="rId20"/>
    <p:sldId id="566" r:id="rId21"/>
    <p:sldId id="562" r:id="rId22"/>
  </p:sldIdLst>
  <p:sldSz cx="12192000" cy="6858000"/>
  <p:notesSz cx="6792913" cy="992505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216"/>
    <a:srgbClr val="9A4D00"/>
    <a:srgbClr val="FFAD5B"/>
    <a:srgbClr val="FFCC99"/>
    <a:srgbClr val="FFFFE1"/>
    <a:srgbClr val="FFFFCC"/>
    <a:srgbClr val="F97D73"/>
    <a:srgbClr val="800000"/>
    <a:srgbClr val="C09200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9" autoAdjust="0"/>
    <p:restoredTop sz="74196" autoAdjust="0"/>
  </p:normalViewPr>
  <p:slideViewPr>
    <p:cSldViewPr snapToGrid="0">
      <p:cViewPr varScale="1">
        <p:scale>
          <a:sx n="111" d="100"/>
          <a:sy n="111" d="100"/>
        </p:scale>
        <p:origin x="2484" y="9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8DDE6-49C8-4819-8C72-E00B9367FB4E}" type="datetimeFigureOut">
              <a:rPr lang="de-DE" smtClean="0"/>
              <a:t>27.01.2026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54713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292" y="4776431"/>
            <a:ext cx="543433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ECF58-DFFA-4CF5-8CDB-01E5643B7B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44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5113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79292" y="4714399"/>
            <a:ext cx="5434330" cy="4466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C1AD-B5ED-D697-D1A2-AF7C3F00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A94D1A-AEB9-EF23-824B-44E9A31E7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B17086-6B46-DF59-DBCC-49A832D12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093D7C-7E22-1AF4-65F5-F14B10DFF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2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9FCD4-17EE-257E-860C-C6CBEE0F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3DB795-B85E-A6F7-3A9A-FB1DFFD73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78EAF8-995C-88AE-56E4-278C9DA41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70BD1-165D-AF00-4056-1F670912B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92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6C3A-D4D7-BB98-23D6-9037D06ED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6F5834-116C-2D34-29F7-87E77313E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9A1FEB-CC84-24CF-4651-6F4853B5C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E4E62E-DB40-ECCD-F65F-A49FB13EB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7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E4508-4192-29D4-C635-7738550F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FEA4F7-F55F-53AE-D2E2-E1A5F3D82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080DDD-6065-E792-34D8-8D4029773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C2D16D-3842-08C2-A0A1-3ED74AA74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70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A89E-391F-EAA3-938A-71B35E40F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C6CF11-752F-A2E7-A3A2-6C06EDF0D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481AC53-2DC9-9EE2-44ED-699716FD2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45429-60CC-A645-7550-43FFBE227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25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0ADC-E717-1AD2-05AF-ED32ED05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1006678-9BA8-AC5A-6142-1A4632966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179D56-ED0B-75A9-B1FF-32455D495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79E30E-223A-4688-64DC-B793494DF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25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1BD5-10AF-D412-4A86-FF8E86F7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04FBE2-EE82-8598-00CD-AFB3EC8C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387F7E0-EF18-44C7-4DD6-A9AC0EA49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B1CCA1-C06A-487A-E307-D7D5D2C1A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6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0B791-7CED-8975-C100-D1EF8DE8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C409AC-0263-743E-8323-3B0E240B7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28CCD1-DFBC-0142-3660-6B211F75C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7CC9D5-7863-9D99-8F98-35951F007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419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AA74-1700-A2DB-8C86-8CF93938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E251B7-FCFE-D843-BB36-EBDC6E015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2225B8-431F-6C33-2A67-5512E5D7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18B9B-AB6C-0BC6-BECC-085AAA3A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9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4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AB90-93AD-0636-E8A2-701499061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2E92C0-292F-F26E-7525-28B8FFD57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C0BC27-B5D8-8E26-542A-AFC76654E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452CA5-F708-B235-26C1-A15E0B642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13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8AB1-3E7F-5CF1-A394-91E76E1A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77DD3D-87B8-F32C-6DB4-F41A47FB2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FF8985-99A1-E751-6109-00ED2893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C3642-C3FD-8CD2-538A-9E2CA3829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11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7FB71-6498-1ABF-BDC8-A8610167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DA4F3C-A223-1D26-7BA3-317B292A5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47644B-5AFE-30AC-1F98-CAF277568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24AC83-C35E-7208-6C48-6BD1B3D36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CF58-DFFA-4CF5-8CDB-01E5643B7B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87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3298-A973-3C72-D9BC-8C902CF4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23C584-C6FB-3E79-A23F-DC34D4A64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CD0C7F-6267-A0DF-A9E2-5928233D9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6CBD3B-7F06-09EA-A7C5-556C9107B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95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6203-292E-ED1B-3A5C-A080E200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55C401-2528-8B62-98F3-7FE844E81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D6CB83-8372-0E73-762D-2A2AB253A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503EC3-04DE-5C99-1F76-8734BDAB0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15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AEA6-BE7C-C5A7-8DC3-A9CFD3696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28EA7C-3AE8-3FF3-42E2-A15E17F84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01235E-DA63-28B9-BB3F-5E91F9124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F7CBE-7C4B-8B76-286F-FEBAFA7E2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2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4A2E-F049-713C-C3C3-7E89C0E8A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657EB7-4427-6F8E-D350-661A2A60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8A842A-7463-BE36-6533-8EE33BC9F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65ED8F-22E0-5300-9CCB-BBB19F85C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ECF58-DFFA-4CF5-8CDB-01E5643B7B9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02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84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715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092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51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460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93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517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433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538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473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2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32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276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rhizom.mur.at/archive-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i-huber/agki-pm-rhiz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ti-huber.github.io/agki-pm-rhizom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C2CCD0E-DB0E-3A14-E19D-8CC8F893F7B3}"/>
              </a:ext>
            </a:extLst>
          </p:cNvPr>
          <p:cNvSpPr txBox="1"/>
          <p:nvPr/>
        </p:nvSpPr>
        <p:spPr>
          <a:xfrm>
            <a:off x="0" y="6386201"/>
            <a:ext cx="11324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defTabSz="914423">
              <a:defRPr/>
            </a:pPr>
            <a:r>
              <a:rPr lang="de-DE" sz="1000" kern="100">
                <a:solidFill>
                  <a:schemeClr val="bg1">
                    <a:lumMod val="65000"/>
                  </a:schemeClr>
                </a:solidFill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Angewandte Generative KI und Prompt Engineering im Forschungsprojektmanagement (Projektmanagement) VU | Präsentation | </a:t>
            </a:r>
            <a:r>
              <a:rPr lang="de-DE" sz="1000" kern="100"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27.01.2026</a:t>
            </a:r>
            <a:endParaRPr lang="de-DE" sz="1000" b="1" kern="100">
              <a:solidFill>
                <a:schemeClr val="bg1">
                  <a:lumMod val="65000"/>
                </a:schemeClr>
              </a:solidFill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101">
            <a:extLst>
              <a:ext uri="{FF2B5EF4-FFF2-40B4-BE49-F238E27FC236}">
                <a16:creationId xmlns:a16="http://schemas.microsoft.com/office/drawing/2014/main" id="{C90EABEF-0F30-A520-FDA0-688614F9162D}"/>
              </a:ext>
            </a:extLst>
          </p:cNvPr>
          <p:cNvSpPr txBox="1"/>
          <p:nvPr/>
        </p:nvSpPr>
        <p:spPr>
          <a:xfrm rot="21377615">
            <a:off x="839637" y="827374"/>
            <a:ext cx="6178174" cy="186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5400" b="1" spc="200">
                <a:solidFill>
                  <a:schemeClr val="bg2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Rhizomatische</a:t>
            </a:r>
            <a:r>
              <a:rPr lang="en-US" sz="5400" b="1" spc="300">
                <a:solidFill>
                  <a:schemeClr val="bg2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Strukturen im Kulturbereich</a:t>
            </a:r>
            <a:endParaRPr lang="en-US" sz="5400" b="1" spc="300" dirty="0">
              <a:solidFill>
                <a:schemeClr val="bg2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01">
            <a:extLst>
              <a:ext uri="{FF2B5EF4-FFF2-40B4-BE49-F238E27FC236}">
                <a16:creationId xmlns:a16="http://schemas.microsoft.com/office/drawing/2014/main" id="{57218157-E320-FD65-795E-7D0F828FA666}"/>
              </a:ext>
            </a:extLst>
          </p:cNvPr>
          <p:cNvSpPr txBox="1"/>
          <p:nvPr/>
        </p:nvSpPr>
        <p:spPr>
          <a:xfrm>
            <a:off x="1421417" y="3192502"/>
            <a:ext cx="9903302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de-DE" sz="2800" spc="-102">
                <a:solidFill>
                  <a:schemeClr val="bg2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Ein digitales Netzwerkporträt des Grazer Kulturvereins</a:t>
            </a:r>
            <a:endParaRPr lang="en-US" sz="2800" spc="-102" dirty="0">
              <a:solidFill>
                <a:schemeClr val="bg2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1EF90827-8907-6015-AB75-0D7E2918F513}"/>
              </a:ext>
            </a:extLst>
          </p:cNvPr>
          <p:cNvSpPr txBox="1"/>
          <p:nvPr/>
        </p:nvSpPr>
        <p:spPr>
          <a:xfrm>
            <a:off x="10444647" y="629632"/>
            <a:ext cx="880072" cy="422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00"/>
              </a:lnSpc>
              <a:spcBef>
                <a:spcPct val="0"/>
              </a:spcBef>
            </a:pPr>
            <a:r>
              <a:rPr lang="en-US" sz="2000">
                <a:solidFill>
                  <a:schemeClr val="bg2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Sandra Ziagos</a:t>
            </a:r>
            <a:endParaRPr lang="en-US" sz="2000" dirty="0">
              <a:solidFill>
                <a:schemeClr val="bg2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Ein Bild, das Schrift, Logo, Grafiken, Text enthält.&#10;&#10;KI-generierte Inhalte können fehlerhaft sein.">
            <a:extLst>
              <a:ext uri="{FF2B5EF4-FFF2-40B4-BE49-F238E27FC236}">
                <a16:creationId xmlns:a16="http://schemas.microsoft.com/office/drawing/2014/main" id="{9033E11A-FEFD-104B-3965-50CCE919A0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77" y="2965531"/>
            <a:ext cx="1911540" cy="574899"/>
          </a:xfrm>
          <a:prstGeom prst="rect">
            <a:avLst/>
          </a:prstGeom>
        </p:spPr>
      </p:pic>
      <p:pic>
        <p:nvPicPr>
          <p:cNvPr id="10" name="Grafik 9" descr="Ein Bild, das Text, Screenshot, draußen enthält.&#10;&#10;KI-generierte Inhalte können fehlerhaft sein.">
            <a:hlinkClick r:id="rId4"/>
            <a:extLst>
              <a:ext uri="{FF2B5EF4-FFF2-40B4-BE49-F238E27FC236}">
                <a16:creationId xmlns:a16="http://schemas.microsoft.com/office/drawing/2014/main" id="{F6615FBC-E891-DF48-3247-4859E80F2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4704"/>
            <a:ext cx="5605462" cy="2074978"/>
          </a:xfrm>
          <a:prstGeom prst="rect">
            <a:avLst/>
          </a:prstGeom>
        </p:spPr>
      </p:pic>
      <p:pic>
        <p:nvPicPr>
          <p:cNvPr id="12" name="Grafik 11" descr="Ein Bild, das Text, Screenshot, draußen, Person enthält.&#10;&#10;KI-generierte Inhalte können fehlerhaft sein.">
            <a:hlinkClick r:id="rId4"/>
            <a:extLst>
              <a:ext uri="{FF2B5EF4-FFF2-40B4-BE49-F238E27FC236}">
                <a16:creationId xmlns:a16="http://schemas.microsoft.com/office/drawing/2014/main" id="{1FDA6009-A85C-4C18-ECEF-75AA562D9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60" y="4004704"/>
            <a:ext cx="5605462" cy="20781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0DD3-AEA4-B115-F091-9541105C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BC8E9-1FAB-3FDF-B456-EB693AAF0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2. Daten und Methodik – Netzwerkanalysen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4B1E80-51C5-2E87-8F81-95991DD47ED7}"/>
              </a:ext>
            </a:extLst>
          </p:cNvPr>
          <p:cNvSpPr txBox="1"/>
          <p:nvPr/>
        </p:nvSpPr>
        <p:spPr>
          <a:xfrm>
            <a:off x="396690" y="1400186"/>
            <a:ext cx="569931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>
                <a:solidFill>
                  <a:schemeClr val="accent2"/>
                </a:solidFill>
              </a:rPr>
              <a:t>Tabellen</a:t>
            </a:r>
          </a:p>
          <a:p>
            <a:pPr>
              <a:buNone/>
            </a:pPr>
            <a:r>
              <a:rPr lang="de-DE" i="1"/>
              <a:t>projects</a:t>
            </a:r>
            <a:r>
              <a:rPr lang="de-DE"/>
              <a:t>, </a:t>
            </a:r>
            <a:r>
              <a:rPr lang="de-DE" i="1"/>
              <a:t>involved_artists</a:t>
            </a:r>
            <a:r>
              <a:rPr lang="de-DE"/>
              <a:t> und </a:t>
            </a:r>
          </a:p>
          <a:p>
            <a:pPr>
              <a:buNone/>
            </a:pPr>
            <a:r>
              <a:rPr lang="de-DE" i="1"/>
              <a:t>artists_projects_relation </a:t>
            </a:r>
          </a:p>
          <a:p>
            <a:pPr>
              <a:buNone/>
            </a:pPr>
            <a:r>
              <a:rPr lang="de-DE"/>
              <a:t>→  Netzwerk</a:t>
            </a: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Artist-Artist-Netz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 Künstler:innen sind durch eine Kante verbunden, wenn sie gemeinsam an mindestens einem Projekt beteiligt waren </a:t>
            </a:r>
          </a:p>
          <a:p>
            <a:pPr>
              <a:buNone/>
            </a:pPr>
            <a:r>
              <a:rPr lang="de-DE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Kantengewicht = Anzahl gemeinsamer Projekte</a:t>
            </a:r>
          </a:p>
          <a:p>
            <a:pPr>
              <a:buNone/>
            </a:pP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Project-Project-Netz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 Projekte sind durch eine Kante verbunden, 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wenn sie sich mindestens eine:n Künstler:in teilen </a:t>
            </a:r>
          </a:p>
          <a:p>
            <a:pPr>
              <a:buNone/>
            </a:pPr>
            <a:r>
              <a:rPr lang="de-DE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Kantengewicht = Anzahl gemeinsamer Artists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4512A3-C078-C3A4-E930-070A69B3E850}"/>
              </a:ext>
            </a:extLst>
          </p:cNvPr>
          <p:cNvSpPr txBox="1"/>
          <p:nvPr/>
        </p:nvSpPr>
        <p:spPr>
          <a:xfrm>
            <a:off x="6127951" y="1400186"/>
            <a:ext cx="589727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4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Zentralitätsmaße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Wozu?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Zur Identifikation zentraler Akteur:innen und Projekte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b="1" i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Degree Centrality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Hohe Degree-Werte im Artist Artist-Netz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Künstler:innen, die mit vielen verschiedenen Kolleg:innen gearbeitet haben und über Jahre hinweg besonders stark in die Aktivitäten des Vereins eingebunden waren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Hohe Degree-Werte im Project-Project-Netz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Projekte, die über gemeinsame Beteiligte stark mit anderen Projekten verknüpft sind 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(zentrale Projekt-Knotenpunkte)</a:t>
            </a:r>
          </a:p>
        </p:txBody>
      </p:sp>
    </p:spTree>
    <p:extLst>
      <p:ext uri="{BB962C8B-B14F-4D97-AF65-F5344CB8AC3E}">
        <p14:creationId xmlns:p14="http://schemas.microsoft.com/office/powerpoint/2010/main" val="164934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AFF7-852B-D3C2-7D77-006BF93C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FF876-88FD-9BF8-9CA1-EF80B4DBE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2. Daten und Methodik – Netzwerkanalysen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1E361E-B8AD-A4C5-44AF-D5DAF8EF20E1}"/>
              </a:ext>
            </a:extLst>
          </p:cNvPr>
          <p:cNvSpPr txBox="1"/>
          <p:nvPr/>
        </p:nvSpPr>
        <p:spPr>
          <a:xfrm>
            <a:off x="323529" y="1400186"/>
            <a:ext cx="56993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b="1" i="1"/>
              <a:t>Eigenvektor-Zentralität oder PageRank</a:t>
            </a:r>
          </a:p>
          <a:p>
            <a:pPr>
              <a:buNone/>
            </a:pPr>
            <a:endParaRPr lang="de-DE"/>
          </a:p>
          <a:p>
            <a:pPr>
              <a:buNone/>
            </a:pPr>
            <a:r>
              <a:rPr lang="de-DE"/>
              <a:t>berücksichtigt nicht nur die Anzahl der Verbindungen, sondern auch die Zentralität der Nachbar:innen</a:t>
            </a:r>
          </a:p>
          <a:p>
            <a:pPr>
              <a:buNone/>
            </a:pPr>
            <a:endParaRPr lang="de-DE"/>
          </a:p>
          <a:p>
            <a:pPr>
              <a:buNone/>
            </a:pPr>
            <a:r>
              <a:rPr lang="de-DE" b="1">
                <a:solidFill>
                  <a:schemeClr val="accent2"/>
                </a:solidFill>
              </a:rPr>
              <a:t>Personen</a:t>
            </a:r>
            <a:r>
              <a:rPr lang="de-DE"/>
              <a:t> identifizieren, die besonders eng mit anderen zentralen Personen zusammenarbeiten und dadurch </a:t>
            </a:r>
            <a:r>
              <a:rPr lang="de-DE">
                <a:solidFill>
                  <a:schemeClr val="accent2"/>
                </a:solidFill>
              </a:rPr>
              <a:t>eine Art "Hub" im Netzwerk </a:t>
            </a:r>
            <a:r>
              <a:rPr lang="de-DE"/>
              <a:t>bilden </a:t>
            </a:r>
          </a:p>
          <a:p>
            <a:pPr>
              <a:buNone/>
            </a:pPr>
            <a:endParaRPr lang="de-DE"/>
          </a:p>
          <a:p>
            <a:pPr>
              <a:buNone/>
            </a:pPr>
            <a:r>
              <a:rPr lang="de-DE" b="1">
                <a:solidFill>
                  <a:schemeClr val="accent2"/>
                </a:solidFill>
              </a:rPr>
              <a:t>Projekte</a:t>
            </a:r>
            <a:r>
              <a:rPr lang="de-DE"/>
              <a:t> identifizieren, die mit anderen stark vernetzten Projekten verbunden sind, etwa </a:t>
            </a:r>
          </a:p>
          <a:p>
            <a:pPr>
              <a:buNone/>
            </a:pPr>
            <a:r>
              <a:rPr lang="de-DE">
                <a:solidFill>
                  <a:schemeClr val="accent2"/>
                </a:solidFill>
              </a:rPr>
              <a:t>zentrale Veranstaltungsreihen oder Ausstellungsformate</a:t>
            </a:r>
            <a:endParaRPr lang="de-DE" kern="100">
              <a:solidFill>
                <a:schemeClr val="accent2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51FF6D1-3440-D772-882A-F318132D5E1B}"/>
              </a:ext>
            </a:extLst>
          </p:cNvPr>
          <p:cNvSpPr txBox="1"/>
          <p:nvPr/>
        </p:nvSpPr>
        <p:spPr>
          <a:xfrm>
            <a:off x="6022839" y="1400186"/>
            <a:ext cx="5984559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4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Community-Maße</a:t>
            </a:r>
            <a:r>
              <a:rPr lang="de-DE" sz="24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Wozu?</a:t>
            </a:r>
          </a:p>
          <a:p>
            <a:pPr>
              <a:buNone/>
            </a:pPr>
            <a:r>
              <a:rPr lang="de-DE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Zur Identifikation von Projekt- und Artists-Clustern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b="1" i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Louvain community detection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Personencluster</a:t>
            </a: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Communities mit bes. häufiger Zusammenarbeit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lassen sich mit Metadaten wie Serienzugehörigkeit, Projektkategorien oder Zeiträumen in Beziehung setzen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Sichtbarmachen von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Serien-spezifischen Gruppen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thematischen Schwerpunkten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zeitlichen Phasen der Zusammenarbeit 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Projektcluster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r>
              <a:rPr lang="de-DE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über gemeinsame Involvierte eng miteinander verbunden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möglicher Hinweis auf einzelne Segmente wie 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Public-Space-Projekte, Serien oder Zeitabschnitte</a:t>
            </a:r>
          </a:p>
        </p:txBody>
      </p:sp>
    </p:spTree>
    <p:extLst>
      <p:ext uri="{BB962C8B-B14F-4D97-AF65-F5344CB8AC3E}">
        <p14:creationId xmlns:p14="http://schemas.microsoft.com/office/powerpoint/2010/main" val="130513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982C-58D0-04C7-6F28-468057BF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4D375-EE92-E1FA-EBDA-D62D54D43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5093"/>
            <a:ext cx="11573197" cy="1790067"/>
          </a:xfrm>
        </p:spPr>
        <p:txBody>
          <a:bodyPr>
            <a:normAutofit/>
          </a:bodyPr>
          <a:lstStyle/>
          <a:p>
            <a:r>
              <a:rPr lang="en-US" sz="4200" noProof="1"/>
              <a:t>2. Daten und Methodik – </a:t>
            </a:r>
          </a:p>
          <a:p>
            <a:r>
              <a:rPr lang="en-US" sz="4200" noProof="1"/>
              <a:t>Netzwerkanalysen</a:t>
            </a:r>
          </a:p>
        </p:txBody>
      </p:sp>
      <p:pic>
        <p:nvPicPr>
          <p:cNvPr id="2054" name="Grafik 1" descr="Ein Bild, das Text, Screenshot, Dokument enthält.&#10;&#10;KI-generierte Inhalte können fehlerhaft sein.">
            <a:extLst>
              <a:ext uri="{FF2B5EF4-FFF2-40B4-BE49-F238E27FC236}">
                <a16:creationId xmlns:a16="http://schemas.microsoft.com/office/drawing/2014/main" id="{0982F94B-6CF2-D117-A3B8-2A5782AA9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26"/>
            <a:ext cx="2441275" cy="18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Grafik 3" descr="Ein Bild, das Screenshot, Diagramm, Text, Reihe enthält.&#10;&#10;KI-generierte Inhalte können fehlerhaft sein.">
            <a:extLst>
              <a:ext uri="{FF2B5EF4-FFF2-40B4-BE49-F238E27FC236}">
                <a16:creationId xmlns:a16="http://schemas.microsoft.com/office/drawing/2014/main" id="{ECD72F0A-216C-992D-1492-8AB317CE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67" y="2334960"/>
            <a:ext cx="3034910" cy="20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Grafik 6" descr="Ein Bild, das Screenshot, Werkzeug, Pinsel enthält.&#10;&#10;KI-generierte Inhalte können fehlerhaft sein.">
            <a:extLst>
              <a:ext uri="{FF2B5EF4-FFF2-40B4-BE49-F238E27FC236}">
                <a16:creationId xmlns:a16="http://schemas.microsoft.com/office/drawing/2014/main" id="{0B0B8EEC-8AC9-7FD0-AB8D-0DED3BD5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07" y="4534710"/>
            <a:ext cx="3032270" cy="222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Grafik 7" descr="Ein Bild, das Screenshot, Diagramm, Text, Reihe enthält.&#10;&#10;KI-generierte Inhalte können fehlerhaft sein.">
            <a:extLst>
              <a:ext uri="{FF2B5EF4-FFF2-40B4-BE49-F238E27FC236}">
                <a16:creationId xmlns:a16="http://schemas.microsoft.com/office/drawing/2014/main" id="{C2CB4BF8-72C6-973F-D208-48C90CA9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78" y="96641"/>
            <a:ext cx="3171518" cy="242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618774AB-909E-BB7C-F096-86C482C4C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827" y="1770650"/>
            <a:ext cx="5564344" cy="407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50" b="1" kern="100">
                <a:latin typeface="Arial" panose="020B0604020202020204" pitchFamily="34" charset="0"/>
                <a:cs typeface="Arial" panose="020B0604020202020204" pitchFamily="34" charset="0"/>
              </a:rPr>
              <a:t>Beispiele mit eigenen Daten aus Gephi Lite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0C29FF5-F3D8-014F-BE01-38625BEFEC56}"/>
              </a:ext>
            </a:extLst>
          </p:cNvPr>
          <p:cNvSpPr txBox="1"/>
          <p:nvPr/>
        </p:nvSpPr>
        <p:spPr>
          <a:xfrm>
            <a:off x="9358" y="1992574"/>
            <a:ext cx="2441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1) </a:t>
            </a:r>
          </a:p>
          <a:p>
            <a:r>
              <a:rPr lang="de-DE" sz="1600"/>
              <a:t>Laden der Datei</a:t>
            </a:r>
          </a:p>
          <a:p>
            <a:r>
              <a:rPr lang="de-DE" sz="1600" b="1">
                <a:solidFill>
                  <a:schemeClr val="accent2"/>
                </a:solidFill>
              </a:rPr>
              <a:t>unstrukturierte Ansicht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6B6F6A-36D6-0C98-A3F9-FA1AF466E97B}"/>
              </a:ext>
            </a:extLst>
          </p:cNvPr>
          <p:cNvSpPr txBox="1"/>
          <p:nvPr/>
        </p:nvSpPr>
        <p:spPr>
          <a:xfrm>
            <a:off x="9358" y="2817678"/>
            <a:ext cx="2441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2) </a:t>
            </a:r>
          </a:p>
          <a:p>
            <a:r>
              <a:rPr lang="de-DE" sz="1600"/>
              <a:t>Layout &gt; ForceAtlas2 </a:t>
            </a:r>
          </a:p>
          <a:p>
            <a:r>
              <a:rPr lang="de-DE" sz="1600" b="1">
                <a:solidFill>
                  <a:schemeClr val="accent2"/>
                </a:solidFill>
              </a:rPr>
              <a:t>erkennbare Cluster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F58758-F3F4-3564-201E-44BD47C84556}"/>
              </a:ext>
            </a:extLst>
          </p:cNvPr>
          <p:cNvSpPr txBox="1"/>
          <p:nvPr/>
        </p:nvSpPr>
        <p:spPr>
          <a:xfrm>
            <a:off x="9359" y="3633408"/>
            <a:ext cx="34195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3) </a:t>
            </a:r>
          </a:p>
          <a:p>
            <a:r>
              <a:rPr lang="de-DE" sz="1600"/>
              <a:t>Metrics &gt; Degree &gt; Compute metric</a:t>
            </a:r>
          </a:p>
          <a:p>
            <a:r>
              <a:rPr lang="de-DE" sz="1600"/>
              <a:t>&gt; Data-Spalte "degree"</a:t>
            </a:r>
          </a:p>
          <a:p>
            <a:r>
              <a:rPr lang="de-DE" sz="1600" b="1">
                <a:solidFill>
                  <a:schemeClr val="accent2"/>
                </a:solidFill>
              </a:rPr>
              <a:t>Knoten stark vernetzter Akteure sind größer, periphererer kleiner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17739AE-A73A-F377-BFDE-AD9E0862F349}"/>
              </a:ext>
            </a:extLst>
          </p:cNvPr>
          <p:cNvSpPr txBox="1"/>
          <p:nvPr/>
        </p:nvSpPr>
        <p:spPr>
          <a:xfrm>
            <a:off x="6577876" y="3170433"/>
            <a:ext cx="3256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4) </a:t>
            </a:r>
          </a:p>
          <a:p>
            <a:r>
              <a:rPr lang="de-DE" sz="1600"/>
              <a:t>Appearance &gt; Nodes &gt; Color: </a:t>
            </a:r>
          </a:p>
          <a:p>
            <a:r>
              <a:rPr lang="de-DE" sz="1600"/>
              <a:t>Set color from... art_nationality</a:t>
            </a:r>
          </a:p>
          <a:p>
            <a:r>
              <a:rPr lang="de-DE" sz="1600" b="1">
                <a:solidFill>
                  <a:schemeClr val="accent2"/>
                </a:solidFill>
              </a:rPr>
              <a:t>Farbskala nach dem Attribut </a:t>
            </a:r>
          </a:p>
          <a:p>
            <a:r>
              <a:rPr lang="de-DE" sz="1600" b="1" i="1">
                <a:solidFill>
                  <a:schemeClr val="accent2"/>
                </a:solidFill>
              </a:rPr>
              <a:t>Nationalität der Künstler:innen</a:t>
            </a:r>
            <a:endParaRPr lang="de-DE" sz="1600" i="1"/>
          </a:p>
        </p:txBody>
      </p:sp>
      <p:pic>
        <p:nvPicPr>
          <p:cNvPr id="15" name="Grafik 14" descr="Ein Bild, das Entwurf, Zeichnung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B81414D9-9108-CA14-1100-98E97DF0DA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20" y="5037826"/>
            <a:ext cx="2459053" cy="174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D8EE102-296B-3D6C-2CD2-12805C065E5F}"/>
              </a:ext>
            </a:extLst>
          </p:cNvPr>
          <p:cNvSpPr txBox="1"/>
          <p:nvPr/>
        </p:nvSpPr>
        <p:spPr>
          <a:xfrm>
            <a:off x="6577876" y="4493872"/>
            <a:ext cx="497744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5) </a:t>
            </a:r>
          </a:p>
          <a:p>
            <a:r>
              <a:rPr lang="de-DE" sz="1600"/>
              <a:t>Metrics &gt; Betweenness Centrality &gt; Compute metric</a:t>
            </a:r>
          </a:p>
          <a:p>
            <a:r>
              <a:rPr lang="de-DE" sz="1600"/>
              <a:t>&gt; Data-Spalte "betweennessCentrality"</a:t>
            </a:r>
          </a:p>
          <a:p>
            <a:r>
              <a:rPr lang="de-DE" sz="1600"/>
              <a:t>Appearance &gt; Nodes &gt; Size: </a:t>
            </a:r>
          </a:p>
          <a:p>
            <a:r>
              <a:rPr lang="de-DE" sz="1600"/>
              <a:t>Set size from… betweennessCentrality </a:t>
            </a:r>
          </a:p>
          <a:p>
            <a:r>
              <a:rPr lang="de-DE" sz="1600"/>
              <a:t>+ min/max-Werte anpassen</a:t>
            </a:r>
          </a:p>
          <a:p>
            <a:r>
              <a:rPr lang="de-DE" sz="1600" b="1">
                <a:solidFill>
                  <a:schemeClr val="accent2"/>
                </a:solidFill>
              </a:rPr>
              <a:t>Knoten mit Vermittlerpositionen sind groß </a:t>
            </a:r>
          </a:p>
          <a:p>
            <a:r>
              <a:rPr lang="de-DE" sz="1600" b="1">
                <a:solidFill>
                  <a:schemeClr val="accent2"/>
                </a:solidFill>
              </a:rPr>
              <a:t>(Brücken zwischen Communities)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61F56AD-DBDB-E692-B6FF-CC771A535463}"/>
              </a:ext>
            </a:extLst>
          </p:cNvPr>
          <p:cNvSpPr txBox="1"/>
          <p:nvPr/>
        </p:nvSpPr>
        <p:spPr>
          <a:xfrm>
            <a:off x="8634529" y="2260624"/>
            <a:ext cx="35429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6) </a:t>
            </a:r>
          </a:p>
          <a:p>
            <a:r>
              <a:rPr lang="de-DE" sz="1600"/>
              <a:t>Filters &gt; Add Filter &gt; Nodes attributes </a:t>
            </a:r>
          </a:p>
          <a:p>
            <a:r>
              <a:rPr lang="de-DE" sz="1600"/>
              <a:t>&gt; art_year_birth From 1933 To 1945</a:t>
            </a:r>
          </a:p>
          <a:p>
            <a:r>
              <a:rPr lang="de-DE" sz="1600" b="1">
                <a:solidFill>
                  <a:schemeClr val="accent2"/>
                </a:solidFill>
              </a:rPr>
              <a:t>alle 1933-1945 Geborenen</a:t>
            </a:r>
          </a:p>
        </p:txBody>
      </p:sp>
    </p:spTree>
    <p:extLst>
      <p:ext uri="{BB962C8B-B14F-4D97-AF65-F5344CB8AC3E}">
        <p14:creationId xmlns:p14="http://schemas.microsoft.com/office/powerpoint/2010/main" val="359684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9B0150-E13C-2604-CCB4-C670F0A0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DFAB9B4-D482-06D1-4882-AD6A6F6DC105}"/>
              </a:ext>
            </a:extLst>
          </p:cNvPr>
          <p:cNvGrpSpPr/>
          <p:nvPr/>
        </p:nvGrpSpPr>
        <p:grpSpPr>
          <a:xfrm>
            <a:off x="1157912" y="3227348"/>
            <a:ext cx="430886" cy="430886"/>
            <a:chOff x="1999693" y="3330553"/>
            <a:chExt cx="430886" cy="4308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45709E-58F1-4358-9036-F5AF539620AA}"/>
                </a:ext>
              </a:extLst>
            </p:cNvPr>
            <p:cNvSpPr/>
            <p:nvPr/>
          </p:nvSpPr>
          <p:spPr>
            <a:xfrm>
              <a:off x="1999693" y="3330553"/>
              <a:ext cx="430886" cy="43088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47B059-BE18-2878-70AB-DC8999590B49}"/>
                </a:ext>
              </a:extLst>
            </p:cNvPr>
            <p:cNvSpPr txBox="1"/>
            <p:nvPr/>
          </p:nvSpPr>
          <p:spPr>
            <a:xfrm>
              <a:off x="2115262" y="3438273"/>
              <a:ext cx="199749" cy="21544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C7344EA3-613B-4F22-6AAB-9AD9BCA180F9}"/>
              </a:ext>
            </a:extLst>
          </p:cNvPr>
          <p:cNvSpPr txBox="1"/>
          <p:nvPr/>
        </p:nvSpPr>
        <p:spPr>
          <a:xfrm>
            <a:off x="1973756" y="3194395"/>
            <a:ext cx="92276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Entwicklungsprozess (Promptotyping)</a:t>
            </a:r>
          </a:p>
        </p:txBody>
      </p:sp>
    </p:spTree>
    <p:extLst>
      <p:ext uri="{BB962C8B-B14F-4D97-AF65-F5344CB8AC3E}">
        <p14:creationId xmlns:p14="http://schemas.microsoft.com/office/powerpoint/2010/main" val="313473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38F1-B16C-059D-5D69-5269A20A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81BD5-5FCF-5F3F-95E9-8F9830129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3. Entwicklungsprozess (Promptotyping)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364CA0-80EA-429A-C040-EBD56D02679A}"/>
              </a:ext>
            </a:extLst>
          </p:cNvPr>
          <p:cNvSpPr txBox="1"/>
          <p:nvPr/>
        </p:nvSpPr>
        <p:spPr>
          <a:xfrm>
            <a:off x="323530" y="1564447"/>
            <a:ext cx="51111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600" b="1">
                <a:solidFill>
                  <a:schemeClr val="accent2"/>
                </a:solidFill>
              </a:rPr>
              <a:t>1. Prompts zur Arbeitsumgebung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stabile Arbeitsumgebung für das Projekt schaffen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Prompt-Typ: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Schritt-für-Schritt-Anleitungen mit iterativen Rückfragen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Ergebnis: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GitHub, GitHub Pages, GitHub Desktop, 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VS Code, Obsidian und Python laufen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Zeitaufwand: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sehr gering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098E71-48EE-A99B-52CD-F3170CED19AA}"/>
              </a:ext>
            </a:extLst>
          </p:cNvPr>
          <p:cNvSpPr txBox="1"/>
          <p:nvPr/>
        </p:nvSpPr>
        <p:spPr>
          <a:xfrm>
            <a:off x="6096000" y="1564447"/>
            <a:ext cx="53454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4. Prompts zu den Inhalten des Projekts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Projektinhalte generieren</a:t>
            </a:r>
          </a:p>
          <a:p>
            <a:r>
              <a:rPr lang="de-DE" sz="1600"/>
              <a:t>eigene Inhalte waren schon vorhanden – darauf aufbauend weitere Inhalte erpromptet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Prompt-Typ: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konzeptionell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Ergebnis: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guter forschungsgeschichtlicher Überblick, insgesamt zu viel redundanter Inhalt</a:t>
            </a:r>
          </a:p>
          <a:p>
            <a:r>
              <a:rPr lang="de-DE" sz="1600">
                <a:solidFill>
                  <a:schemeClr val="accent2"/>
                </a:solidFill>
              </a:rPr>
              <a:t>Zeitaufwand:</a:t>
            </a:r>
            <a:r>
              <a:rPr lang="de-DE" sz="1600"/>
              <a:t> mittel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F85FA8-B8DA-1E18-00E9-ED1F9B764FD4}"/>
              </a:ext>
            </a:extLst>
          </p:cNvPr>
          <p:cNvSpPr txBox="1"/>
          <p:nvPr/>
        </p:nvSpPr>
        <p:spPr>
          <a:xfrm>
            <a:off x="323529" y="5274995"/>
            <a:ext cx="5111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3. Prompts zur Struktur des Projekts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Projektstruktur generieren</a:t>
            </a:r>
            <a:endParaRPr lang="de-DE" sz="1600" kern="100">
              <a:solidFill>
                <a:schemeClr val="accent2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Prompt-Typ: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600"/>
              <a:t>analytisch und konzeptionell (Strukturierung, Reorganisation)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Zeitaufwand: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gering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E64844-34C1-3E2F-2E44-B6DF5B62EA0C}"/>
              </a:ext>
            </a:extLst>
          </p:cNvPr>
          <p:cNvSpPr txBox="1"/>
          <p:nvPr/>
        </p:nvSpPr>
        <p:spPr>
          <a:xfrm>
            <a:off x="323529" y="3542832"/>
            <a:ext cx="5111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2. Prompts zur Webentwicklung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Webpräsenz mit Navigationsmenü, einheitlichem, druckfreundlichem Layout in professionellem und zugleich dezentem Stil generieren</a:t>
            </a:r>
            <a:endParaRPr lang="de-DE" sz="1600" kern="100">
              <a:solidFill>
                <a:schemeClr val="accent2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Prompt-Typ: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600"/>
              <a:t>Iterative Code-Refinement-Prompts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Zeitaufwand: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mittel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C401C7F-52E7-C483-4336-0595E165155F}"/>
              </a:ext>
            </a:extLst>
          </p:cNvPr>
          <p:cNvSpPr txBox="1"/>
          <p:nvPr/>
        </p:nvSpPr>
        <p:spPr>
          <a:xfrm>
            <a:off x="3682026" y="1063756"/>
            <a:ext cx="482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>
                <a:solidFill>
                  <a:schemeClr val="accent2"/>
                </a:solidFill>
              </a:rPr>
              <a:t>5 Hauptkategorien von Prompts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BE149C-F4B7-469A-96EC-42A4DC9F8D8A}"/>
              </a:ext>
            </a:extLst>
          </p:cNvPr>
          <p:cNvSpPr txBox="1"/>
          <p:nvPr/>
        </p:nvSpPr>
        <p:spPr>
          <a:xfrm>
            <a:off x="6095999" y="3801889"/>
            <a:ext cx="57724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5. Prompts zur Visualisierung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Visualisierung auf Basis der eigenen Daten generieren und einbetten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Prompt-Typ: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nach Generierung viele Explain-and-Fix-Prompts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Ergebnis: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funktionierende</a:t>
            </a: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Visualisierung eingebettet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Zeitaufwand: 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sehr hoch</a:t>
            </a:r>
          </a:p>
        </p:txBody>
      </p:sp>
    </p:spTree>
    <p:extLst>
      <p:ext uri="{BB962C8B-B14F-4D97-AF65-F5344CB8AC3E}">
        <p14:creationId xmlns:p14="http://schemas.microsoft.com/office/powerpoint/2010/main" val="223485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5FB20F-8260-2335-F0D8-BC24961F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610EF6C-3157-8038-602E-81C86395BE8C}"/>
              </a:ext>
            </a:extLst>
          </p:cNvPr>
          <p:cNvGrpSpPr/>
          <p:nvPr/>
        </p:nvGrpSpPr>
        <p:grpSpPr>
          <a:xfrm>
            <a:off x="1157912" y="3979872"/>
            <a:ext cx="430886" cy="430886"/>
            <a:chOff x="2000581" y="4229603"/>
            <a:chExt cx="430886" cy="43088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F21550-A64C-2CF9-7DEE-B45DEC87B873}"/>
                </a:ext>
              </a:extLst>
            </p:cNvPr>
            <p:cNvSpPr/>
            <p:nvPr/>
          </p:nvSpPr>
          <p:spPr>
            <a:xfrm>
              <a:off x="2000581" y="4229603"/>
              <a:ext cx="430886" cy="43088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2F4BDD-D88D-E175-1D3A-53514B5AD1F7}"/>
                </a:ext>
              </a:extLst>
            </p:cNvPr>
            <p:cNvSpPr txBox="1"/>
            <p:nvPr/>
          </p:nvSpPr>
          <p:spPr>
            <a:xfrm>
              <a:off x="2116150" y="4337324"/>
              <a:ext cx="199749" cy="21544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60" name="TextBox 24">
            <a:extLst>
              <a:ext uri="{FF2B5EF4-FFF2-40B4-BE49-F238E27FC236}">
                <a16:creationId xmlns:a16="http://schemas.microsoft.com/office/drawing/2014/main" id="{8F1DD116-BBE1-37A8-EFF3-5344E6122169}"/>
              </a:ext>
            </a:extLst>
          </p:cNvPr>
          <p:cNvSpPr txBox="1"/>
          <p:nvPr/>
        </p:nvSpPr>
        <p:spPr>
          <a:xfrm>
            <a:off x="1956238" y="3924894"/>
            <a:ext cx="91245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Live-Demo des Prototyps</a:t>
            </a:r>
            <a:endParaRPr kumimoji="0" lang="de-DE" altLang="ko-KR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1047-4CC3-A2E1-8526-FCAA5583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9E7389-4D42-2CC2-D1FA-2F6431DF3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4. Live-Demo des Prototyps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2F80EC-29EB-C0CD-8336-AFAD75977513}"/>
              </a:ext>
            </a:extLst>
          </p:cNvPr>
          <p:cNvSpPr txBox="1"/>
          <p:nvPr/>
        </p:nvSpPr>
        <p:spPr>
          <a:xfrm>
            <a:off x="4238132" y="2474893"/>
            <a:ext cx="37439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2800"/>
              <a:t>→ </a:t>
            </a:r>
            <a:r>
              <a:rPr lang="de-DE" sz="2800">
                <a:solidFill>
                  <a:schemeClr val="accent6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de-DE" sz="280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r>
              <a:rPr lang="de-DE" sz="2800"/>
              <a:t>→ </a:t>
            </a:r>
            <a:r>
              <a:rPr lang="de-DE" sz="2800">
                <a:solidFill>
                  <a:schemeClr val="accent6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Startseite</a:t>
            </a:r>
            <a:endParaRPr lang="de-DE" sz="280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4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8A12C-0534-7C89-00F8-B924F084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3CCFED0-F774-2C1C-C83A-95AC75E40E38}"/>
              </a:ext>
            </a:extLst>
          </p:cNvPr>
          <p:cNvGrpSpPr/>
          <p:nvPr/>
        </p:nvGrpSpPr>
        <p:grpSpPr>
          <a:xfrm>
            <a:off x="1157912" y="4700277"/>
            <a:ext cx="430886" cy="430886"/>
            <a:chOff x="2000581" y="4229603"/>
            <a:chExt cx="430886" cy="430886"/>
          </a:xfrm>
        </p:grpSpPr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FEB0980C-A8AF-143B-9ACD-C245D2720848}"/>
                </a:ext>
              </a:extLst>
            </p:cNvPr>
            <p:cNvSpPr/>
            <p:nvPr/>
          </p:nvSpPr>
          <p:spPr>
            <a:xfrm>
              <a:off x="2000581" y="4229603"/>
              <a:ext cx="430886" cy="43088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34">
              <a:extLst>
                <a:ext uri="{FF2B5EF4-FFF2-40B4-BE49-F238E27FC236}">
                  <a16:creationId xmlns:a16="http://schemas.microsoft.com/office/drawing/2014/main" id="{7DACADDC-1948-BA6A-58C8-409C0304D183}"/>
                </a:ext>
              </a:extLst>
            </p:cNvPr>
            <p:cNvSpPr txBox="1"/>
            <p:nvPr/>
          </p:nvSpPr>
          <p:spPr>
            <a:xfrm>
              <a:off x="2116150" y="4337324"/>
              <a:ext cx="199749" cy="21544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5</a:t>
              </a:r>
            </a:p>
          </p:txBody>
        </p: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5D06E2C2-3329-4617-6D6B-45BA540B22EE}"/>
              </a:ext>
            </a:extLst>
          </p:cNvPr>
          <p:cNvSpPr txBox="1"/>
          <p:nvPr/>
        </p:nvSpPr>
        <p:spPr>
          <a:xfrm>
            <a:off x="1927096" y="4700277"/>
            <a:ext cx="91069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Kritische Reflexion und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6428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163FA-EA6E-F8E7-9829-A44468A8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85302-50BD-7151-EFE8-20CCC420D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5. </a:t>
            </a:r>
            <a:r>
              <a:rPr lang="de-DE" sz="4200" noProof="1"/>
              <a:t>Kritische Reflexion und Lessons Learned</a:t>
            </a:r>
            <a:endParaRPr lang="en-US" sz="4200" noProof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FFC823-21D3-3D8C-0CDB-1446CF9D713A}"/>
              </a:ext>
            </a:extLst>
          </p:cNvPr>
          <p:cNvSpPr txBox="1"/>
          <p:nvPr/>
        </p:nvSpPr>
        <p:spPr>
          <a:xfrm>
            <a:off x="323530" y="1289241"/>
            <a:ext cx="55079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600" b="1">
                <a:solidFill>
                  <a:schemeClr val="accent2"/>
                </a:solidFill>
              </a:rPr>
              <a:t>1. Prompts zur Arbeitsumgebung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cs typeface="Arial" panose="020B0604020202020204" pitchFamily="34" charset="0"/>
              </a:rPr>
              <a:t>sehr hilfreich, vor allem wenn man mit den Tools noch nicht vertraut ist und sich erst diverse Anleitung durchlesen müsste, um zu demselben Ergebnis zu kommen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Fazit:</a:t>
            </a:r>
            <a:r>
              <a:rPr lang="de-DE" sz="1600" kern="100">
                <a:latin typeface="Arial" panose="020B0604020202020204" pitchFamily="34" charset="0"/>
                <a:cs typeface="Arial" panose="020B0604020202020204" pitchFamily="34" charset="0"/>
              </a:rPr>
              <a:t> spart extrem viel 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CF4D5F-3AAE-EA31-8C99-6B12A296F3F9}"/>
              </a:ext>
            </a:extLst>
          </p:cNvPr>
          <p:cNvSpPr txBox="1"/>
          <p:nvPr/>
        </p:nvSpPr>
        <p:spPr>
          <a:xfrm>
            <a:off x="6096000" y="1289241"/>
            <a:ext cx="55079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4. Prompts zu den Inhalten des Projekts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praktisch, wenn man sich einen groben Überblick verschaffen oder Dummy-Texte generieren möchte, allerdings viele Wiederholungen und viel AI-Slop enthalten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Fazit: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psychologisch und mental problematisch – man versucht, auf etwas KI-Generiertem aufzubauen und verliert sich in Komplexitäten, die vermutlich gar nicht exisieren würden, wenn man die Inhalte von Grund auf selbst verfasst hätte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420FCC0-CF4D-3428-C469-EE519DD5C8C7}"/>
              </a:ext>
            </a:extLst>
          </p:cNvPr>
          <p:cNvSpPr txBox="1"/>
          <p:nvPr/>
        </p:nvSpPr>
        <p:spPr>
          <a:xfrm>
            <a:off x="323529" y="4344843"/>
            <a:ext cx="5111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3. Prompts zur Struktur des Projekts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gute Vorschläge zur Strukturierung, gute Umsetzung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Fazit:</a:t>
            </a:r>
            <a:r>
              <a:rPr lang="de-DE" sz="1600" kern="100">
                <a:latin typeface="Arial" panose="020B0604020202020204" pitchFamily="34" charset="0"/>
                <a:cs typeface="Arial" panose="020B0604020202020204" pitchFamily="34" charset="0"/>
              </a:rPr>
              <a:t> sehr hilfreich und effizient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B9D6D2-2495-E384-97C2-6AF38FB70EE8}"/>
              </a:ext>
            </a:extLst>
          </p:cNvPr>
          <p:cNvSpPr txBox="1"/>
          <p:nvPr/>
        </p:nvSpPr>
        <p:spPr>
          <a:xfrm>
            <a:off x="323530" y="2681359"/>
            <a:ext cx="55079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2. Prompts zur Webentwicklung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Prompts zu HTML &amp; CSS funktionierten super, 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Prompts zu Python &amp; JavaScript waren deutlich mühsamer</a:t>
            </a:r>
          </a:p>
          <a:p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Fazit: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je besser man selbst mit der jeweiligen Sprache umgehen kann, desto hilfreicher, schneller und effizienter</a:t>
            </a:r>
          </a:p>
          <a:p>
            <a:r>
              <a:rPr lang="de-DE" sz="1600">
                <a:solidFill>
                  <a:schemeClr val="accent2"/>
                </a:solidFill>
              </a:rPr>
              <a:t>→ </a:t>
            </a: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Python- &amp; JavaScript-Kenntnisse vertiefen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CDE555-40A6-3BE6-2257-7DCC394DA2CD}"/>
              </a:ext>
            </a:extLst>
          </p:cNvPr>
          <p:cNvSpPr txBox="1"/>
          <p:nvPr/>
        </p:nvSpPr>
        <p:spPr>
          <a:xfrm>
            <a:off x="6110127" y="3697022"/>
            <a:ext cx="5758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accent2"/>
                </a:solidFill>
              </a:rPr>
              <a:t>5. Prompts zur Visualisierung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ohne Vorkenntnisse eine passable Visualisierung erpromptet, aber Feintuning kostet viel Zeit</a:t>
            </a:r>
          </a:p>
          <a:p>
            <a:pPr>
              <a:buNone/>
            </a:pPr>
            <a:r>
              <a:rPr lang="de-DE" sz="1600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Fazit:</a:t>
            </a: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insgesamt sehr positiv, mehr eigenes Wissen wäre hilfreich gewesen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7FDAB2-179C-746B-963F-4538A363C11A}"/>
              </a:ext>
            </a:extLst>
          </p:cNvPr>
          <p:cNvSpPr txBox="1"/>
          <p:nvPr/>
        </p:nvSpPr>
        <p:spPr>
          <a:xfrm>
            <a:off x="3460824" y="5611944"/>
            <a:ext cx="47412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für Technisches und Coding super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für Strukturelles sehr nützlich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für bislang Unbekanntes eine gute Orientierung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für fachliche Inhalte problematisch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A9C25B1-BA64-3B9B-F022-2498CC2A6A37}"/>
              </a:ext>
            </a:extLst>
          </p:cNvPr>
          <p:cNvSpPr txBox="1"/>
          <p:nvPr/>
        </p:nvSpPr>
        <p:spPr>
          <a:xfrm>
            <a:off x="5073409" y="5245946"/>
            <a:ext cx="151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>
                <a:solidFill>
                  <a:schemeClr val="accent2"/>
                </a:solidFill>
              </a:rPr>
              <a:t>Gesamtfazit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07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1F9BD-E875-A2CD-8446-20E1671C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71CA5-9171-CE19-4335-7633D7FA8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Überblick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776BF6-386A-81DD-B4D8-B58BFAEA64F2}"/>
              </a:ext>
            </a:extLst>
          </p:cNvPr>
          <p:cNvGrpSpPr/>
          <p:nvPr/>
        </p:nvGrpSpPr>
        <p:grpSpPr>
          <a:xfrm>
            <a:off x="1136831" y="1713835"/>
            <a:ext cx="10064568" cy="3417328"/>
            <a:chOff x="2894692" y="1593478"/>
            <a:chExt cx="10064568" cy="341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96965B-E0B6-E544-B99D-75045474C0F1}"/>
                </a:ext>
              </a:extLst>
            </p:cNvPr>
            <p:cNvSpPr txBox="1"/>
            <p:nvPr/>
          </p:nvSpPr>
          <p:spPr>
            <a:xfrm>
              <a:off x="3714099" y="1593478"/>
              <a:ext cx="912718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de-DE" altLang="ko-KR" sz="2800" b="1">
                  <a:solidFill>
                    <a:prstClr val="white"/>
                  </a:solidFill>
                  <a:cs typeface="Arial" pitchFamily="34" charset="0"/>
                </a:rPr>
                <a:t>Ausgangspunkt und Forschungsfrage</a:t>
              </a:r>
              <a:endParaRPr kumimoji="0" lang="de-DE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3898750-88A4-0F12-A5C5-C40A6C1BBB31}"/>
                </a:ext>
              </a:extLst>
            </p:cNvPr>
            <p:cNvGrpSpPr/>
            <p:nvPr/>
          </p:nvGrpSpPr>
          <p:grpSpPr>
            <a:xfrm>
              <a:off x="2894692" y="1639646"/>
              <a:ext cx="430886" cy="430886"/>
              <a:chOff x="1999693" y="1627446"/>
              <a:chExt cx="430886" cy="43088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6E723D5-608C-6144-5192-AC1DA4B13F93}"/>
                  </a:ext>
                </a:extLst>
              </p:cNvPr>
              <p:cNvSpPr/>
              <p:nvPr/>
            </p:nvSpPr>
            <p:spPr>
              <a:xfrm>
                <a:off x="1999693" y="1627446"/>
                <a:ext cx="430886" cy="430886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A2BFEF-7331-61E9-A7E2-4B007718DBD1}"/>
                  </a:ext>
                </a:extLst>
              </p:cNvPr>
              <p:cNvSpPr txBox="1"/>
              <p:nvPr/>
            </p:nvSpPr>
            <p:spPr>
              <a:xfrm>
                <a:off x="2115262" y="1735166"/>
                <a:ext cx="199749" cy="215444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1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78E5990B-2079-DDF9-D30D-5183A6972714}"/>
                </a:ext>
              </a:extLst>
            </p:cNvPr>
            <p:cNvGrpSpPr/>
            <p:nvPr/>
          </p:nvGrpSpPr>
          <p:grpSpPr>
            <a:xfrm>
              <a:off x="2904895" y="2379926"/>
              <a:ext cx="430886" cy="430886"/>
              <a:chOff x="1999693" y="2536031"/>
              <a:chExt cx="430886" cy="43088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F167735-8106-4284-6F25-FEA49C5AB5EE}"/>
                  </a:ext>
                </a:extLst>
              </p:cNvPr>
              <p:cNvSpPr/>
              <p:nvPr/>
            </p:nvSpPr>
            <p:spPr>
              <a:xfrm>
                <a:off x="1999693" y="2536031"/>
                <a:ext cx="430886" cy="430886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4B6BC5-EA5E-C873-6471-7AF006D50F9F}"/>
                  </a:ext>
                </a:extLst>
              </p:cNvPr>
              <p:cNvSpPr txBox="1"/>
              <p:nvPr/>
            </p:nvSpPr>
            <p:spPr>
              <a:xfrm>
                <a:off x="2115262" y="2643751"/>
                <a:ext cx="199749" cy="215444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2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62EA1094-4084-ED59-8BF9-DB5966D49135}"/>
                </a:ext>
              </a:extLst>
            </p:cNvPr>
            <p:cNvGrpSpPr/>
            <p:nvPr/>
          </p:nvGrpSpPr>
          <p:grpSpPr>
            <a:xfrm>
              <a:off x="2915773" y="3106991"/>
              <a:ext cx="430886" cy="430886"/>
              <a:chOff x="1999693" y="3330553"/>
              <a:chExt cx="430886" cy="43088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E497061-0F59-C84C-D3BF-324473369D91}"/>
                  </a:ext>
                </a:extLst>
              </p:cNvPr>
              <p:cNvSpPr/>
              <p:nvPr/>
            </p:nvSpPr>
            <p:spPr>
              <a:xfrm>
                <a:off x="1999693" y="3330553"/>
                <a:ext cx="430886" cy="430886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5FFCE3-BAB3-E20E-9B29-16B09EBB7187}"/>
                  </a:ext>
                </a:extLst>
              </p:cNvPr>
              <p:cNvSpPr txBox="1"/>
              <p:nvPr/>
            </p:nvSpPr>
            <p:spPr>
              <a:xfrm>
                <a:off x="2115262" y="3438273"/>
                <a:ext cx="199749" cy="215444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3</a:t>
                </a:r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EF84F75-3779-0FBB-09F4-29C4BA2C5EB5}"/>
                </a:ext>
              </a:extLst>
            </p:cNvPr>
            <p:cNvGrpSpPr/>
            <p:nvPr/>
          </p:nvGrpSpPr>
          <p:grpSpPr>
            <a:xfrm>
              <a:off x="2915773" y="3859515"/>
              <a:ext cx="430886" cy="430886"/>
              <a:chOff x="2000581" y="4229603"/>
              <a:chExt cx="430886" cy="43088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C43CA33-FFE6-759E-CC39-ACDEC6CB9645}"/>
                  </a:ext>
                </a:extLst>
              </p:cNvPr>
              <p:cNvSpPr/>
              <p:nvPr/>
            </p:nvSpPr>
            <p:spPr>
              <a:xfrm>
                <a:off x="2000581" y="4229603"/>
                <a:ext cx="430886" cy="430886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CC4D92-8048-F6A9-089D-50665354538D}"/>
                  </a:ext>
                </a:extLst>
              </p:cNvPr>
              <p:cNvSpPr txBox="1"/>
              <p:nvPr/>
            </p:nvSpPr>
            <p:spPr>
              <a:xfrm>
                <a:off x="2116150" y="4337324"/>
                <a:ext cx="199749" cy="215444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4</a:t>
                </a:r>
              </a:p>
            </p:txBody>
          </p:sp>
        </p:grpSp>
        <p:sp>
          <p:nvSpPr>
            <p:cNvPr id="58" name="TextBox 24">
              <a:extLst>
                <a:ext uri="{FF2B5EF4-FFF2-40B4-BE49-F238E27FC236}">
                  <a16:creationId xmlns:a16="http://schemas.microsoft.com/office/drawing/2014/main" id="{42DED556-B33C-74DB-00A2-14F8A099E441}"/>
                </a:ext>
              </a:extLst>
            </p:cNvPr>
            <p:cNvSpPr txBox="1"/>
            <p:nvPr/>
          </p:nvSpPr>
          <p:spPr>
            <a:xfrm>
              <a:off x="3731619" y="2333758"/>
              <a:ext cx="899816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de-DE" altLang="ko-KR" sz="2800" b="1">
                  <a:solidFill>
                    <a:prstClr val="white"/>
                  </a:solidFill>
                  <a:cs typeface="Arial" pitchFamily="34" charset="0"/>
                </a:rPr>
                <a:t>Daten und Methodik</a:t>
              </a:r>
              <a:endParaRPr lang="de-DE" altLang="ko-KR" sz="2800" b="1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5395EC1A-79AA-6005-D6AC-B1AABEA6AFB9}"/>
                </a:ext>
              </a:extLst>
            </p:cNvPr>
            <p:cNvSpPr txBox="1"/>
            <p:nvPr/>
          </p:nvSpPr>
          <p:spPr>
            <a:xfrm>
              <a:off x="3714099" y="3804537"/>
              <a:ext cx="912451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de-DE" altLang="ko-KR" sz="2800" b="1">
                  <a:solidFill>
                    <a:prstClr val="white"/>
                  </a:solidFill>
                  <a:cs typeface="Arial" pitchFamily="34" charset="0"/>
                </a:rPr>
                <a:t>Live-Demo des Prototyps</a:t>
              </a:r>
              <a:endParaRPr kumimoji="0" lang="de-DE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2" name="TextBox 24">
              <a:extLst>
                <a:ext uri="{FF2B5EF4-FFF2-40B4-BE49-F238E27FC236}">
                  <a16:creationId xmlns:a16="http://schemas.microsoft.com/office/drawing/2014/main" id="{906D018E-4328-0666-D2C8-644B00079D43}"/>
                </a:ext>
              </a:extLst>
            </p:cNvPr>
            <p:cNvSpPr txBox="1"/>
            <p:nvPr/>
          </p:nvSpPr>
          <p:spPr>
            <a:xfrm>
              <a:off x="3731617" y="3074038"/>
              <a:ext cx="92276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de-DE" altLang="ko-KR" sz="2800" b="1">
                  <a:solidFill>
                    <a:prstClr val="white"/>
                  </a:solidFill>
                  <a:cs typeface="Arial" pitchFamily="34" charset="0"/>
                </a:rPr>
                <a:t>Entwicklungsprozess (Promptotyping)</a:t>
              </a: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7C6CD7-030F-9C04-F330-7E782E1AA515}"/>
                </a:ext>
              </a:extLst>
            </p:cNvPr>
            <p:cNvGrpSpPr/>
            <p:nvPr/>
          </p:nvGrpSpPr>
          <p:grpSpPr>
            <a:xfrm>
              <a:off x="2915773" y="4579920"/>
              <a:ext cx="430886" cy="430886"/>
              <a:chOff x="2000581" y="4229603"/>
              <a:chExt cx="430886" cy="430886"/>
            </a:xfrm>
          </p:grpSpPr>
          <p:sp>
            <p:nvSpPr>
              <p:cNvPr id="8" name="Oval 32">
                <a:extLst>
                  <a:ext uri="{FF2B5EF4-FFF2-40B4-BE49-F238E27FC236}">
                    <a16:creationId xmlns:a16="http://schemas.microsoft.com/office/drawing/2014/main" id="{A1CCD132-4758-9135-FDD6-11D11ABEE274}"/>
                  </a:ext>
                </a:extLst>
              </p:cNvPr>
              <p:cNvSpPr/>
              <p:nvPr/>
            </p:nvSpPr>
            <p:spPr>
              <a:xfrm>
                <a:off x="2000581" y="4229603"/>
                <a:ext cx="430886" cy="430886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" name="TextBox 34">
                <a:extLst>
                  <a:ext uri="{FF2B5EF4-FFF2-40B4-BE49-F238E27FC236}">
                    <a16:creationId xmlns:a16="http://schemas.microsoft.com/office/drawing/2014/main" id="{6BAFBCC2-40C2-80C7-2E2B-712D1CA4968A}"/>
                  </a:ext>
                </a:extLst>
              </p:cNvPr>
              <p:cNvSpPr txBox="1"/>
              <p:nvPr/>
            </p:nvSpPr>
            <p:spPr>
              <a:xfrm>
                <a:off x="2116150" y="4337324"/>
                <a:ext cx="199749" cy="215444"/>
              </a:xfrm>
              <a:prstGeom prst="rect">
                <a:avLst/>
              </a:prstGeom>
              <a:noFill/>
            </p:spPr>
            <p:txBody>
              <a:bodyPr wrap="square" tIns="0" bIns="0" rtlCol="0" anchor="ctr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5</a:t>
                </a:r>
              </a:p>
            </p:txBody>
          </p:sp>
        </p:grpSp>
      </p:grpSp>
      <p:sp>
        <p:nvSpPr>
          <p:cNvPr id="12" name="TextBox 24">
            <a:extLst>
              <a:ext uri="{FF2B5EF4-FFF2-40B4-BE49-F238E27FC236}">
                <a16:creationId xmlns:a16="http://schemas.microsoft.com/office/drawing/2014/main" id="{E7A3976E-9424-E990-52CE-182CF7464727}"/>
              </a:ext>
            </a:extLst>
          </p:cNvPr>
          <p:cNvSpPr txBox="1"/>
          <p:nvPr/>
        </p:nvSpPr>
        <p:spPr>
          <a:xfrm>
            <a:off x="1927096" y="4700277"/>
            <a:ext cx="91069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Kritische Reflexion und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98468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7D1DB-E78D-46D3-25BB-8A203551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E92F9EC-2349-8E74-B0AB-37E32F6469AB}"/>
              </a:ext>
            </a:extLst>
          </p:cNvPr>
          <p:cNvSpPr txBox="1"/>
          <p:nvPr/>
        </p:nvSpPr>
        <p:spPr>
          <a:xfrm>
            <a:off x="1956238" y="1713835"/>
            <a:ext cx="91271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Ausgangspunkt und Forschungsfrage</a:t>
            </a:r>
            <a:endParaRPr kumimoji="0" lang="de-DE" altLang="ko-KR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8C97837-110A-9788-E411-3FEDA7163A62}"/>
              </a:ext>
            </a:extLst>
          </p:cNvPr>
          <p:cNvGrpSpPr/>
          <p:nvPr/>
        </p:nvGrpSpPr>
        <p:grpSpPr>
          <a:xfrm>
            <a:off x="1136831" y="1760003"/>
            <a:ext cx="430886" cy="430886"/>
            <a:chOff x="1999693" y="1627446"/>
            <a:chExt cx="430886" cy="4308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1FB562-363A-E6D5-B34A-71F15E262395}"/>
                </a:ext>
              </a:extLst>
            </p:cNvPr>
            <p:cNvSpPr/>
            <p:nvPr/>
          </p:nvSpPr>
          <p:spPr>
            <a:xfrm>
              <a:off x="1999693" y="1627446"/>
              <a:ext cx="430886" cy="43088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6BDFD7-16E5-A91A-5D03-D8762467F428}"/>
                </a:ext>
              </a:extLst>
            </p:cNvPr>
            <p:cNvSpPr txBox="1"/>
            <p:nvPr/>
          </p:nvSpPr>
          <p:spPr>
            <a:xfrm>
              <a:off x="2115262" y="1735166"/>
              <a:ext cx="199749" cy="21544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3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3B409-B004-5021-1CA7-19C04D209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6D22F-D728-FE50-EC9D-5AF56EC85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1. Ausgangspunkt und Forschungsfrage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7ACF89-6CF5-CC80-F865-9CF25BE3FB52}"/>
              </a:ext>
            </a:extLst>
          </p:cNvPr>
          <p:cNvSpPr txBox="1"/>
          <p:nvPr/>
        </p:nvSpPr>
        <p:spPr>
          <a:xfrm>
            <a:off x="6096000" y="3030763"/>
            <a:ext cx="56459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Nicht nur beteiligte Künstler:innen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sondern </a:t>
            </a:r>
          </a:p>
          <a:p>
            <a:pPr>
              <a:buNone/>
            </a:pP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alle beteiligten Personen 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sollen berücksichtigt werden: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macht die Technik?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macht Support/Künstler:innenbetreuung?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erledigt die Einkäufe (Material, Verpflegung, …)?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dokumentiert die Veranstaltungen?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putzt?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5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…</a:t>
            </a:r>
            <a:endParaRPr lang="de-DE" sz="1500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E0BF12-9654-5E87-6E48-6D6799A6C7FF}"/>
              </a:ext>
            </a:extLst>
          </p:cNvPr>
          <p:cNvSpPr txBox="1"/>
          <p:nvPr/>
        </p:nvSpPr>
        <p:spPr>
          <a:xfrm>
            <a:off x="6246230" y="5208900"/>
            <a:ext cx="536048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>
                <a:solidFill>
                  <a:schemeClr val="accent6">
                    <a:lumMod val="75000"/>
                    <a:lumOff val="25000"/>
                  </a:schemeClr>
                </a:solidFill>
                <a:latin typeface="Anek Bangla" pitchFamily="2" charset="0"/>
              </a:rPr>
              <a:t>Das Projekt verbindet qualitative geisteswissenschaftliche Fragestellungen mit quantitativen Methoden der Netzwerkanalyse und leistet damit einen </a:t>
            </a:r>
            <a:r>
              <a:rPr lang="de-DE" sz="1600" b="1">
                <a:solidFill>
                  <a:schemeClr val="accent6">
                    <a:lumMod val="75000"/>
                    <a:lumOff val="25000"/>
                  </a:schemeClr>
                </a:solidFill>
                <a:latin typeface="Anek Bangla" pitchFamily="2" charset="0"/>
              </a:rPr>
              <a:t>Beitrag zur digitalen Erschließung freier Kunst- und Kulturarbeit in Österreich</a:t>
            </a:r>
            <a:r>
              <a:rPr lang="de-DE" sz="1600">
                <a:solidFill>
                  <a:schemeClr val="accent6">
                    <a:lumMod val="75000"/>
                    <a:lumOff val="25000"/>
                  </a:schemeClr>
                </a:solidFill>
                <a:latin typeface="Anek Bangla" pitchFamily="2" charset="0"/>
              </a:rPr>
              <a:t>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7E6630-96D1-E3FC-F059-DF5FEE078C3D}"/>
              </a:ext>
            </a:extLst>
          </p:cNvPr>
          <p:cNvSpPr txBox="1"/>
          <p:nvPr/>
        </p:nvSpPr>
        <p:spPr>
          <a:xfrm>
            <a:off x="461550" y="1420473"/>
            <a:ext cx="5257763" cy="2185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Ausgangspunkt</a:t>
            </a:r>
          </a:p>
          <a:p>
            <a:pPr>
              <a:buNone/>
            </a:pPr>
            <a:endParaRPr lang="de-DE" sz="800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</a:t>
            </a: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Kulturverein RHIZOM 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besteht </a:t>
            </a: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seit 1988</a:t>
            </a:r>
            <a:r>
              <a:rPr lang="de-DE" sz="1700" b="1" kern="100">
                <a:solidFill>
                  <a:schemeClr val="accent1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– lange, bisher nicht aufgearbeitete Geschichte, </a:t>
            </a:r>
          </a:p>
          <a:p>
            <a:pPr lvl="0"/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 auch Teil der Grazer Stadtgeschichte ist</a:t>
            </a:r>
          </a:p>
          <a:p>
            <a:pPr lvl="0">
              <a:tabLst>
                <a:tab pos="361950" algn="l"/>
              </a:tabLst>
            </a:pPr>
            <a:endParaRPr lang="de-DE" sz="800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transdisziplinäre und kollektive Arbeitsweise 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– gut geeignet als Fallbeispiel für netzwerkartige Organisationsformen in der freien Kulturszene</a:t>
            </a:r>
            <a:endParaRPr lang="de-DE" sz="1700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5EDAF9-2376-5861-BD43-29493FA57BA5}"/>
              </a:ext>
            </a:extLst>
          </p:cNvPr>
          <p:cNvSpPr txBox="1"/>
          <p:nvPr/>
        </p:nvSpPr>
        <p:spPr>
          <a:xfrm>
            <a:off x="6096000" y="1420473"/>
            <a:ext cx="564595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Durch</a:t>
            </a: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Modellierung von Strukturen und Inhalten</a:t>
            </a:r>
            <a:endParaRPr lang="de-DE" sz="17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700" kern="100">
                <a:latin typeface="Arial" panose="020B0604020202020204" pitchFamily="34" charset="0"/>
                <a:cs typeface="Arial" panose="020B0604020202020204" pitchFamily="34" charset="0"/>
              </a:rPr>
              <a:t>und deren</a:t>
            </a: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Visualisierung </a:t>
            </a: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soll nachvollziehbar werden,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wie Kooperationen entstehen,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wie sich Rollen über die Zeit verschieben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welche Personen / Projekte Knotenpunkte sind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1D3232-E457-417C-7000-CB2E953F7D76}"/>
              </a:ext>
            </a:extLst>
          </p:cNvPr>
          <p:cNvSpPr txBox="1"/>
          <p:nvPr/>
        </p:nvSpPr>
        <p:spPr>
          <a:xfrm>
            <a:off x="461551" y="3962405"/>
            <a:ext cx="5257763" cy="2323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Forschungsfrage</a:t>
            </a:r>
          </a:p>
          <a:p>
            <a:pPr>
              <a:buNone/>
            </a:pPr>
            <a:endParaRPr lang="de-DE" sz="800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Wie lassen sich die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personellen und projektbezogenen Netzwerke </a:t>
            </a:r>
          </a:p>
          <a:p>
            <a:pPr>
              <a:buNone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des Vereins datenbasiert rekonstruieren, und welche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Muster der Zusammenarbeit und Vernetzung </a:t>
            </a:r>
          </a:p>
          <a:p>
            <a:pPr>
              <a:buNone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lassen sich daraus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7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über die Zeit </a:t>
            </a:r>
          </a:p>
          <a:p>
            <a:pPr>
              <a:buNone/>
            </a:pPr>
            <a:r>
              <a:rPr lang="de-DE" sz="17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erkennen?</a:t>
            </a:r>
          </a:p>
        </p:txBody>
      </p:sp>
    </p:spTree>
    <p:extLst>
      <p:ext uri="{BB962C8B-B14F-4D97-AF65-F5344CB8AC3E}">
        <p14:creationId xmlns:p14="http://schemas.microsoft.com/office/powerpoint/2010/main" val="2403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D4E68-EEF6-24C9-59F0-10E65486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B125131-E725-CFA4-9EB2-283C3BC00AD4}"/>
              </a:ext>
            </a:extLst>
          </p:cNvPr>
          <p:cNvGrpSpPr/>
          <p:nvPr/>
        </p:nvGrpSpPr>
        <p:grpSpPr>
          <a:xfrm>
            <a:off x="1147034" y="2500283"/>
            <a:ext cx="430886" cy="430886"/>
            <a:chOff x="1999693" y="2536031"/>
            <a:chExt cx="430886" cy="4308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348FD5-8BAE-1022-AB48-499151E781F4}"/>
                </a:ext>
              </a:extLst>
            </p:cNvPr>
            <p:cNvSpPr/>
            <p:nvPr/>
          </p:nvSpPr>
          <p:spPr>
            <a:xfrm>
              <a:off x="1999693" y="2536031"/>
              <a:ext cx="430886" cy="43088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F55D35-B8B6-7254-5B58-B9446ADCE0A9}"/>
                </a:ext>
              </a:extLst>
            </p:cNvPr>
            <p:cNvSpPr txBox="1"/>
            <p:nvPr/>
          </p:nvSpPr>
          <p:spPr>
            <a:xfrm>
              <a:off x="2115262" y="2643751"/>
              <a:ext cx="199749" cy="21544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2</a:t>
              </a:r>
            </a:p>
          </p:txBody>
        </p:sp>
      </p:grpSp>
      <p:sp>
        <p:nvSpPr>
          <p:cNvPr id="58" name="TextBox 24">
            <a:extLst>
              <a:ext uri="{FF2B5EF4-FFF2-40B4-BE49-F238E27FC236}">
                <a16:creationId xmlns:a16="http://schemas.microsoft.com/office/drawing/2014/main" id="{E0A58672-4090-05DA-1B00-06A9F9CCAC96}"/>
              </a:ext>
            </a:extLst>
          </p:cNvPr>
          <p:cNvSpPr txBox="1"/>
          <p:nvPr/>
        </p:nvSpPr>
        <p:spPr>
          <a:xfrm>
            <a:off x="1973758" y="2454115"/>
            <a:ext cx="89981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de-DE" altLang="ko-KR" sz="2800" b="1">
                <a:solidFill>
                  <a:prstClr val="white"/>
                </a:solidFill>
                <a:cs typeface="Arial" pitchFamily="34" charset="0"/>
              </a:rPr>
              <a:t>Daten und Methodik</a:t>
            </a:r>
            <a:endParaRPr lang="de-DE" altLang="ko-KR" sz="2800" b="1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FB2CAAD-4A34-0D4C-D6B7-6E65E0C1E6AC}"/>
              </a:ext>
            </a:extLst>
          </p:cNvPr>
          <p:cNvSpPr txBox="1"/>
          <p:nvPr/>
        </p:nvSpPr>
        <p:spPr>
          <a:xfrm>
            <a:off x="1973758" y="3244334"/>
            <a:ext cx="97050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altLang="ko-KR" sz="2400" b="1">
                <a:solidFill>
                  <a:prstClr val="white"/>
                </a:solidFill>
                <a:cs typeface="Arial" pitchFamily="34" charset="0"/>
              </a:rPr>
              <a:t>Allgemeines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b="1">
                <a:solidFill>
                  <a:prstClr val="white"/>
                </a:solidFill>
                <a:cs typeface="Arial" pitchFamily="34" charset="0"/>
              </a:rPr>
              <a:t>Modellierung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b="1">
                <a:solidFill>
                  <a:prstClr val="white"/>
                </a:solidFill>
                <a:cs typeface="Arial" pitchFamily="34" charset="0"/>
              </a:rPr>
              <a:t>Ergänzende Datenquellen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b="1">
                <a:solidFill>
                  <a:prstClr val="white"/>
                </a:solidFill>
                <a:cs typeface="Arial" pitchFamily="34" charset="0"/>
              </a:rPr>
              <a:t>Datenbearbeitung &amp; -anreicherung mit OpenRefine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b="1">
                <a:solidFill>
                  <a:prstClr val="white"/>
                </a:solidFill>
                <a:cs typeface="Arial" pitchFamily="34" charset="0"/>
              </a:rPr>
              <a:t>Netzwerkanalysen</a:t>
            </a:r>
          </a:p>
          <a:p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70728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B6F9B-60D7-E90F-F599-4EE28B5E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8EA7D-A73C-B1F0-A5D2-CB1EF2417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2. Daten und Methodik – Allgemeines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0E15E5-F7FF-81AD-3E36-6CA83C0CE3EE}"/>
              </a:ext>
            </a:extLst>
          </p:cNvPr>
          <p:cNvSpPr txBox="1"/>
          <p:nvPr/>
        </p:nvSpPr>
        <p:spPr>
          <a:xfrm>
            <a:off x="478558" y="1494304"/>
            <a:ext cx="63018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8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Welche Daten?</a:t>
            </a:r>
          </a:p>
          <a:p>
            <a:pPr>
              <a:buNone/>
            </a:pPr>
            <a:endParaRPr lang="de-DE" sz="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öffentlich zugängliche Inhalte der Vereinswebseite</a:t>
            </a: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bislang unveröffentlichte digitale Materialien</a:t>
            </a: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Inhalte aus dem Vereinsarchiv (haptisch in Kisten)</a:t>
            </a:r>
            <a:endParaRPr lang="de-D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CA3A09-98D7-3328-FDB1-923364C6468A}"/>
              </a:ext>
            </a:extLst>
          </p:cNvPr>
          <p:cNvSpPr txBox="1"/>
          <p:nvPr/>
        </p:nvSpPr>
        <p:spPr>
          <a:xfrm>
            <a:off x="478557" y="5169243"/>
            <a:ext cx="603438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8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Aufbereitungsbedarf</a:t>
            </a:r>
          </a:p>
          <a:p>
            <a:pPr>
              <a:buNone/>
            </a:pPr>
            <a:endParaRPr lang="de-DE" sz="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sehr zeitintensiv</a:t>
            </a:r>
            <a:endParaRPr lang="de-D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fehlende Daten &amp;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Metadaten, </a:t>
            </a:r>
            <a:r>
              <a:rPr lang="de-DE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Nachfragen erforderlich</a:t>
            </a:r>
            <a:endParaRPr lang="de-DE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6D19237-420D-0718-2372-E2F14EF0C7D2}"/>
              </a:ext>
            </a:extLst>
          </p:cNvPr>
          <p:cNvGrpSpPr/>
          <p:nvPr/>
        </p:nvGrpSpPr>
        <p:grpSpPr>
          <a:xfrm>
            <a:off x="6670871" y="4133535"/>
            <a:ext cx="2413742" cy="588743"/>
            <a:chOff x="3708218" y="3404824"/>
            <a:chExt cx="2413742" cy="588743"/>
          </a:xfrm>
        </p:grpSpPr>
        <p:sp>
          <p:nvSpPr>
            <p:cNvPr id="8" name="AutoShape 43">
              <a:extLst>
                <a:ext uri="{FF2B5EF4-FFF2-40B4-BE49-F238E27FC236}">
                  <a16:creationId xmlns:a16="http://schemas.microsoft.com/office/drawing/2014/main" id="{E5E0A78B-7A33-113D-01EC-E39F4769763E}"/>
                </a:ext>
              </a:extLst>
            </p:cNvPr>
            <p:cNvSpPr/>
            <p:nvPr/>
          </p:nvSpPr>
          <p:spPr>
            <a:xfrm>
              <a:off x="4909244" y="3451141"/>
              <a:ext cx="0" cy="496108"/>
            </a:xfrm>
            <a:prstGeom prst="line">
              <a:avLst/>
            </a:prstGeom>
            <a:ln w="9525" cap="flat">
              <a:solidFill>
                <a:srgbClr val="121212">
                  <a:alpha val="10980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A5DFBCE-3DD7-EA95-5833-92EA161D668B}"/>
                </a:ext>
              </a:extLst>
            </p:cNvPr>
            <p:cNvGrpSpPr/>
            <p:nvPr/>
          </p:nvGrpSpPr>
          <p:grpSpPr>
            <a:xfrm>
              <a:off x="3708218" y="3404824"/>
              <a:ext cx="2413742" cy="588743"/>
              <a:chOff x="8082951" y="1849503"/>
              <a:chExt cx="2413742" cy="588743"/>
            </a:xfrm>
          </p:grpSpPr>
          <p:sp>
            <p:nvSpPr>
              <p:cNvPr id="4" name="Freeform 41">
                <a:extLst>
                  <a:ext uri="{FF2B5EF4-FFF2-40B4-BE49-F238E27FC236}">
                    <a16:creationId xmlns:a16="http://schemas.microsoft.com/office/drawing/2014/main" id="{607B1A24-5674-3A39-ECFF-3E6ADD6BFA84}"/>
                  </a:ext>
                </a:extLst>
              </p:cNvPr>
              <p:cNvSpPr/>
              <p:nvPr/>
            </p:nvSpPr>
            <p:spPr>
              <a:xfrm>
                <a:off x="8082951" y="1849503"/>
                <a:ext cx="2402053" cy="588743"/>
              </a:xfrm>
              <a:custGeom>
                <a:avLst/>
                <a:gdLst/>
                <a:ahLst/>
                <a:cxnLst/>
                <a:rect l="l" t="t" r="r" b="b"/>
                <a:pathLst>
                  <a:path w="1069221" h="275645">
                    <a:moveTo>
                      <a:pt x="10380" y="0"/>
                    </a:moveTo>
                    <a:lnTo>
                      <a:pt x="1058841" y="0"/>
                    </a:lnTo>
                    <a:cubicBezTo>
                      <a:pt x="1064574" y="0"/>
                      <a:pt x="1069221" y="4647"/>
                      <a:pt x="1069221" y="10380"/>
                    </a:cubicBezTo>
                    <a:lnTo>
                      <a:pt x="1069221" y="265266"/>
                    </a:lnTo>
                    <a:cubicBezTo>
                      <a:pt x="1069221" y="268019"/>
                      <a:pt x="1068127" y="270659"/>
                      <a:pt x="1066181" y="272605"/>
                    </a:cubicBezTo>
                    <a:cubicBezTo>
                      <a:pt x="1064234" y="274552"/>
                      <a:pt x="1061594" y="275645"/>
                      <a:pt x="1058841" y="275645"/>
                    </a:cubicBezTo>
                    <a:lnTo>
                      <a:pt x="10380" y="275645"/>
                    </a:lnTo>
                    <a:cubicBezTo>
                      <a:pt x="7627" y="275645"/>
                      <a:pt x="4987" y="274552"/>
                      <a:pt x="3040" y="272605"/>
                    </a:cubicBezTo>
                    <a:cubicBezTo>
                      <a:pt x="1094" y="270659"/>
                      <a:pt x="0" y="268019"/>
                      <a:pt x="0" y="265266"/>
                    </a:cubicBezTo>
                    <a:lnTo>
                      <a:pt x="0" y="10380"/>
                    </a:lnTo>
                    <a:cubicBezTo>
                      <a:pt x="0" y="7627"/>
                      <a:pt x="1094" y="4987"/>
                      <a:pt x="3040" y="3040"/>
                    </a:cubicBezTo>
                    <a:cubicBezTo>
                      <a:pt x="4987" y="1094"/>
                      <a:pt x="7627" y="0"/>
                      <a:pt x="103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58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" name="Group 158">
                <a:extLst>
                  <a:ext uri="{FF2B5EF4-FFF2-40B4-BE49-F238E27FC236}">
                    <a16:creationId xmlns:a16="http://schemas.microsoft.com/office/drawing/2014/main" id="{5F7E9DE4-0DD6-D9C0-E96D-03F37364DDB0}"/>
                  </a:ext>
                </a:extLst>
              </p:cNvPr>
              <p:cNvGrpSpPr/>
              <p:nvPr/>
            </p:nvGrpSpPr>
            <p:grpSpPr>
              <a:xfrm>
                <a:off x="9420000" y="1925702"/>
                <a:ext cx="1076693" cy="503611"/>
                <a:chOff x="5855563" y="3640027"/>
                <a:chExt cx="1054007" cy="493121"/>
              </a:xfrm>
            </p:grpSpPr>
            <p:sp>
              <p:nvSpPr>
                <p:cNvPr id="19" name="TextBox 51">
                  <a:extLst>
                    <a:ext uri="{FF2B5EF4-FFF2-40B4-BE49-F238E27FC236}">
                      <a16:creationId xmlns:a16="http://schemas.microsoft.com/office/drawing/2014/main" id="{9FE07648-716C-B911-50C3-DDCBC7B73B19}"/>
                    </a:ext>
                  </a:extLst>
                </p:cNvPr>
                <p:cNvSpPr txBox="1"/>
                <p:nvPr/>
              </p:nvSpPr>
              <p:spPr>
                <a:xfrm>
                  <a:off x="5857945" y="3640027"/>
                  <a:ext cx="535322" cy="23581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799"/>
                    </a:lnSpc>
                    <a:spcBef>
                      <a:spcPct val="0"/>
                    </a:spcBef>
                  </a:pPr>
                  <a:r>
                    <a:rPr lang="en-US" sz="2000" b="1" spc="-35">
                      <a:solidFill>
                        <a:srgbClr val="005892"/>
                      </a:solidFill>
                      <a:latin typeface="Anek Bangla SemiBold" pitchFamily="2" charset="0"/>
                      <a:cs typeface="Anek Bangla SemiBold" pitchFamily="2" charset="0"/>
                    </a:rPr>
                    <a:t>700</a:t>
                  </a:r>
                  <a:r>
                    <a:rPr lang="en-US" sz="2000" spc="-35">
                      <a:solidFill>
                        <a:srgbClr val="005892"/>
                      </a:solidFill>
                      <a:latin typeface="Anek Bangla SemiBold" pitchFamily="2" charset="0"/>
                      <a:cs typeface="Anek Bangla SemiBold" pitchFamily="2" charset="0"/>
                    </a:rPr>
                    <a:t>+</a:t>
                  </a:r>
                  <a:endParaRPr lang="en-US" sz="2000" spc="-35" dirty="0">
                    <a:solidFill>
                      <a:srgbClr val="005892"/>
                    </a:solidFill>
                    <a:latin typeface="Anek Bangla SemiBold" pitchFamily="2" charset="0"/>
                    <a:cs typeface="Anek Bangla SemiBold" pitchFamily="2" charset="0"/>
                  </a:endParaRPr>
                </a:p>
              </p:txBody>
            </p:sp>
            <p:sp>
              <p:nvSpPr>
                <p:cNvPr id="20" name="TextBox 52">
                  <a:extLst>
                    <a:ext uri="{FF2B5EF4-FFF2-40B4-BE49-F238E27FC236}">
                      <a16:creationId xmlns:a16="http://schemas.microsoft.com/office/drawing/2014/main" id="{A2378C23-07FB-3D4A-72D7-B1954969C203}"/>
                    </a:ext>
                  </a:extLst>
                </p:cNvPr>
                <p:cNvSpPr txBox="1"/>
                <p:nvPr/>
              </p:nvSpPr>
              <p:spPr>
                <a:xfrm>
                  <a:off x="5855563" y="3986954"/>
                  <a:ext cx="1054007" cy="14619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779"/>
                    </a:lnSpc>
                    <a:spcBef>
                      <a:spcPct val="0"/>
                    </a:spcBef>
                  </a:pPr>
                  <a:r>
                    <a:rPr lang="en-US" sz="2000" spc="-15">
                      <a:solidFill>
                        <a:srgbClr val="474747"/>
                      </a:solidFill>
                      <a:latin typeface="Anek Bangla"/>
                    </a:rPr>
                    <a:t>Personen</a:t>
                  </a:r>
                  <a:endParaRPr lang="en-US" sz="2000" spc="-15" dirty="0">
                    <a:solidFill>
                      <a:srgbClr val="474747"/>
                    </a:solidFill>
                    <a:latin typeface="Anek Bangla"/>
                  </a:endParaRPr>
                </a:p>
              </p:txBody>
            </p:sp>
          </p:grpSp>
          <p:grpSp>
            <p:nvGrpSpPr>
              <p:cNvPr id="16" name="Group 158">
                <a:extLst>
                  <a:ext uri="{FF2B5EF4-FFF2-40B4-BE49-F238E27FC236}">
                    <a16:creationId xmlns:a16="http://schemas.microsoft.com/office/drawing/2014/main" id="{8D56E3E6-BA3D-DCEE-1804-B0A9CD638D7F}"/>
                  </a:ext>
                </a:extLst>
              </p:cNvPr>
              <p:cNvGrpSpPr/>
              <p:nvPr/>
            </p:nvGrpSpPr>
            <p:grpSpPr>
              <a:xfrm>
                <a:off x="8301290" y="1917963"/>
                <a:ext cx="1076694" cy="512239"/>
                <a:chOff x="5855566" y="3673136"/>
                <a:chExt cx="1054008" cy="501570"/>
              </a:xfrm>
            </p:grpSpPr>
            <p:sp>
              <p:nvSpPr>
                <p:cNvPr id="17" name="TextBox 51">
                  <a:extLst>
                    <a:ext uri="{FF2B5EF4-FFF2-40B4-BE49-F238E27FC236}">
                      <a16:creationId xmlns:a16="http://schemas.microsoft.com/office/drawing/2014/main" id="{FC936D6D-2F46-1423-A0DD-6BA1F843AE02}"/>
                    </a:ext>
                  </a:extLst>
                </p:cNvPr>
                <p:cNvSpPr txBox="1"/>
                <p:nvPr/>
              </p:nvSpPr>
              <p:spPr>
                <a:xfrm>
                  <a:off x="5857945" y="3673136"/>
                  <a:ext cx="625550" cy="23581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1799"/>
                    </a:lnSpc>
                    <a:spcBef>
                      <a:spcPct val="0"/>
                    </a:spcBef>
                  </a:pPr>
                  <a:r>
                    <a:rPr lang="en-US" sz="2000" b="1" spc="-35">
                      <a:solidFill>
                        <a:srgbClr val="005892"/>
                      </a:solidFill>
                      <a:latin typeface="Anek Bangla SemiBold" pitchFamily="2" charset="0"/>
                      <a:cs typeface="Anek Bangla SemiBold" pitchFamily="2" charset="0"/>
                    </a:rPr>
                    <a:t>200</a:t>
                  </a:r>
                  <a:r>
                    <a:rPr lang="en-US" sz="2000" spc="-35">
                      <a:solidFill>
                        <a:srgbClr val="005892"/>
                      </a:solidFill>
                      <a:latin typeface="Anek Bangla SemiBold" pitchFamily="2" charset="0"/>
                      <a:cs typeface="Anek Bangla SemiBold" pitchFamily="2" charset="0"/>
                    </a:rPr>
                    <a:t>+</a:t>
                  </a:r>
                  <a:endParaRPr lang="en-US" sz="2000" spc="-35" dirty="0">
                    <a:solidFill>
                      <a:srgbClr val="005892"/>
                    </a:solidFill>
                    <a:latin typeface="Anek Bangla SemiBold" pitchFamily="2" charset="0"/>
                    <a:cs typeface="Anek Bangla SemiBold" pitchFamily="2" charset="0"/>
                  </a:endParaRPr>
                </a:p>
              </p:txBody>
            </p:sp>
            <p:sp>
              <p:nvSpPr>
                <p:cNvPr id="18" name="TextBox 52">
                  <a:extLst>
                    <a:ext uri="{FF2B5EF4-FFF2-40B4-BE49-F238E27FC236}">
                      <a16:creationId xmlns:a16="http://schemas.microsoft.com/office/drawing/2014/main" id="{78EC188D-A207-C422-D79B-199BCBAE3C52}"/>
                    </a:ext>
                  </a:extLst>
                </p:cNvPr>
                <p:cNvSpPr txBox="1"/>
                <p:nvPr/>
              </p:nvSpPr>
              <p:spPr>
                <a:xfrm>
                  <a:off x="5855566" y="4028512"/>
                  <a:ext cx="1054008" cy="14619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l">
                    <a:lnSpc>
                      <a:spcPts val="779"/>
                    </a:lnSpc>
                    <a:spcBef>
                      <a:spcPct val="0"/>
                    </a:spcBef>
                  </a:pPr>
                  <a:r>
                    <a:rPr lang="en-US" sz="2000" spc="-15">
                      <a:solidFill>
                        <a:srgbClr val="474747"/>
                      </a:solidFill>
                      <a:latin typeface="Anek Bangla"/>
                    </a:rPr>
                    <a:t>Projekte</a:t>
                  </a:r>
                  <a:endParaRPr lang="en-US" sz="2000" spc="-15" dirty="0">
                    <a:solidFill>
                      <a:srgbClr val="474747"/>
                    </a:solidFill>
                    <a:latin typeface="Anek Bangla"/>
                  </a:endParaRPr>
                </a:p>
              </p:txBody>
            </p:sp>
          </p:grpSp>
        </p:grp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90DD956-A0DC-E060-7B7A-773A8AFEFFB2}"/>
              </a:ext>
            </a:extLst>
          </p:cNvPr>
          <p:cNvSpPr txBox="1"/>
          <p:nvPr/>
        </p:nvSpPr>
        <p:spPr>
          <a:xfrm>
            <a:off x="6670871" y="1495165"/>
            <a:ext cx="2415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Datenumfang bisher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D5F6B2-2953-7976-BF6E-0322CF144735}"/>
              </a:ext>
            </a:extLst>
          </p:cNvPr>
          <p:cNvSpPr txBox="1"/>
          <p:nvPr/>
        </p:nvSpPr>
        <p:spPr>
          <a:xfrm>
            <a:off x="478557" y="3172337"/>
            <a:ext cx="58199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8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Dateiformate, Datenstruktur &amp; Metadaten</a:t>
            </a:r>
          </a:p>
          <a:p>
            <a:pPr>
              <a:buNone/>
            </a:pPr>
            <a:endParaRPr lang="de-DE" sz="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Textdaten: Word, PDF, HTML, reiner Text (selten)</a:t>
            </a:r>
            <a:endParaRPr lang="de-D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Bild- &amp; Videodaten: div. Dateiformate</a:t>
            </a:r>
            <a:endParaRPr lang="de-D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unstrukturierte Daten, </a:t>
            </a:r>
            <a:r>
              <a:rPr lang="de-DE" sz="18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großteils fehlende Metadaten</a:t>
            </a:r>
            <a:endParaRPr lang="de-DE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fik 2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5DCC6D4-8E66-7D69-A868-3EB59401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58" y="1153126"/>
            <a:ext cx="2911242" cy="5637124"/>
          </a:xfrm>
          <a:prstGeom prst="rect">
            <a:avLst/>
          </a:prstGeom>
        </p:spPr>
      </p:pic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1FC6AF9F-3905-9266-613E-B7AFA9488CEF}"/>
              </a:ext>
            </a:extLst>
          </p:cNvPr>
          <p:cNvCxnSpPr>
            <a:cxnSpLocks/>
          </p:cNvCxnSpPr>
          <p:nvPr/>
        </p:nvCxnSpPr>
        <p:spPr>
          <a:xfrm rot="10800000">
            <a:off x="7295736" y="4691493"/>
            <a:ext cx="2432685" cy="125388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B3C544C4-09E9-2703-DC8D-8E90CB486F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65255" y="3387279"/>
            <a:ext cx="1563166" cy="8017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C62F8419-6453-24EF-2916-F7767D6984C4}"/>
              </a:ext>
            </a:extLst>
          </p:cNvPr>
          <p:cNvSpPr txBox="1"/>
          <p:nvPr/>
        </p:nvSpPr>
        <p:spPr>
          <a:xfrm>
            <a:off x="9569010" y="3325348"/>
            <a:ext cx="2131131" cy="135421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 sz="100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5541846-95C3-5078-D4BC-6ADEFEB48E85}"/>
              </a:ext>
            </a:extLst>
          </p:cNvPr>
          <p:cNvSpPr txBox="1"/>
          <p:nvPr/>
        </p:nvSpPr>
        <p:spPr>
          <a:xfrm>
            <a:off x="9582312" y="5838634"/>
            <a:ext cx="2131131" cy="24622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de-DE" sz="1000"/>
          </a:p>
        </p:txBody>
      </p: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E95782BF-AA1A-0018-EEE4-110687D9DC3C}"/>
              </a:ext>
            </a:extLst>
          </p:cNvPr>
          <p:cNvCxnSpPr>
            <a:cxnSpLocks/>
          </p:cNvCxnSpPr>
          <p:nvPr/>
        </p:nvCxnSpPr>
        <p:spPr>
          <a:xfrm>
            <a:off x="478557" y="5350065"/>
            <a:ext cx="3066416" cy="999861"/>
          </a:xfrm>
          <a:prstGeom prst="bentConnector3">
            <a:avLst>
              <a:gd name="adj1" fmla="val -54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96349445-22DA-2C66-9BFE-2B47FF2BE058}"/>
              </a:ext>
            </a:extLst>
          </p:cNvPr>
          <p:cNvCxnSpPr>
            <a:cxnSpLocks/>
          </p:cNvCxnSpPr>
          <p:nvPr/>
        </p:nvCxnSpPr>
        <p:spPr>
          <a:xfrm>
            <a:off x="491859" y="3338589"/>
            <a:ext cx="3066416" cy="1338009"/>
          </a:xfrm>
          <a:prstGeom prst="bentConnector3">
            <a:avLst>
              <a:gd name="adj1" fmla="val -5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065834CB-3BF0-2624-8B6D-031951106B69}"/>
              </a:ext>
            </a:extLst>
          </p:cNvPr>
          <p:cNvCxnSpPr>
            <a:cxnSpLocks/>
          </p:cNvCxnSpPr>
          <p:nvPr/>
        </p:nvCxnSpPr>
        <p:spPr>
          <a:xfrm>
            <a:off x="478557" y="1663846"/>
            <a:ext cx="3066416" cy="1338009"/>
          </a:xfrm>
          <a:prstGeom prst="bentConnector3">
            <a:avLst>
              <a:gd name="adj1" fmla="val -5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6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1185-C20F-EBB0-1A2E-C70BFC4B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37BBD2-E2E6-3BC5-DE1C-AEFC7BF54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2. Daten und Methodik – Modellierung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FBDB2A-35EE-59DE-5188-8F1A1DB13A00}"/>
              </a:ext>
            </a:extLst>
          </p:cNvPr>
          <p:cNvSpPr txBox="1"/>
          <p:nvPr/>
        </p:nvSpPr>
        <p:spPr>
          <a:xfrm>
            <a:off x="396690" y="1400186"/>
            <a:ext cx="56673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ER-Diagramm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SQLite-Datenbank</a:t>
            </a:r>
          </a:p>
          <a:p>
            <a:pPr>
              <a:buNone/>
            </a:pP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Ziel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Aufbau einer umfassenden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relationalen Datenstruktur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 die Verflechtungen innerhalb des Vereins abbildet und für Analyse und Visualisierung nutzbar macht</a:t>
            </a:r>
          </a:p>
          <a:p>
            <a:pPr>
              <a:buNone/>
            </a:pPr>
            <a:endParaRPr lang="de-DE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Aufbereitung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Personen, Projekte, Rollen, Zeitangaben, Orte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Erstellung strukturierter Datensätze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Bereinigung von Namensvarianten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Zuordnung zu Projekten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Ergänzung von Metadaten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05AE2AF-5CBD-A187-4DAC-F0C4E08157E8}"/>
              </a:ext>
            </a:extLst>
          </p:cNvPr>
          <p:cNvSpPr txBox="1"/>
          <p:nvPr/>
        </p:nvSpPr>
        <p:spPr>
          <a:xfrm>
            <a:off x="6096000" y="1394266"/>
            <a:ext cx="5897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der Datenbank repräsentierte </a:t>
            </a: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Entitäten des Originals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de-DE" kern="10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3630C4C-3540-544A-10FB-B5285F77A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81922"/>
              </p:ext>
            </p:extLst>
          </p:nvPr>
        </p:nvGraphicFramePr>
        <p:xfrm>
          <a:off x="6127952" y="2235366"/>
          <a:ext cx="2446706" cy="146304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842193">
                  <a:extLst>
                    <a:ext uri="{9D8B030D-6E8A-4147-A177-3AD203B41FA5}">
                      <a16:colId xmlns:a16="http://schemas.microsoft.com/office/drawing/2014/main" val="466426954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583891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Entitäten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Tabellen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330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Projekte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projects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1004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Personen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involved_artists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5637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involved_contributors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855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involved_cooperators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902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involved_members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613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involved_supporters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006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kern="0">
                          <a:effectLst/>
                        </a:rPr>
                        <a:t>involved_supertype</a:t>
                      </a:r>
                      <a:endParaRPr lang="de-DE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20338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6373F-41AD-BBF4-DBD8-42F8E9613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98460"/>
              </p:ext>
            </p:extLst>
          </p:nvPr>
        </p:nvGraphicFramePr>
        <p:xfrm>
          <a:off x="8673064" y="2235366"/>
          <a:ext cx="3136819" cy="146304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308705">
                  <a:extLst>
                    <a:ext uri="{9D8B030D-6E8A-4147-A177-3AD203B41FA5}">
                      <a16:colId xmlns:a16="http://schemas.microsoft.com/office/drawing/2014/main" val="1415229197"/>
                    </a:ext>
                  </a:extLst>
                </a:gridCol>
                <a:gridCol w="1828114">
                  <a:extLst>
                    <a:ext uri="{9D8B030D-6E8A-4147-A177-3AD203B41FA5}">
                      <a16:colId xmlns:a16="http://schemas.microsoft.com/office/drawing/2014/main" val="4095590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1" kern="0">
                          <a:effectLst/>
                        </a:rPr>
                        <a:t>Entitäten</a:t>
                      </a:r>
                      <a:endParaRPr lang="de-DE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1" kern="0">
                          <a:effectLst/>
                        </a:rPr>
                        <a:t>Tabellen</a:t>
                      </a:r>
                      <a:endParaRPr lang="de-DE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75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Projektreihen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series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8519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Objekte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media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6648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media_type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4921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Veranstaltungen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events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6831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events_category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4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Orte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locations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221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 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50"/>
                        </a:spcAft>
                        <a:buNone/>
                      </a:pPr>
                      <a:r>
                        <a:rPr lang="de-DE" sz="1200" b="0" kern="0">
                          <a:effectLst/>
                        </a:rPr>
                        <a:t>locations_category_web</a:t>
                      </a:r>
                      <a:endParaRPr lang="de-DE" sz="12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8849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2BB9447-9D6D-D0B4-B6F1-3AA7E4B281EE}"/>
              </a:ext>
            </a:extLst>
          </p:cNvPr>
          <p:cNvSpPr txBox="1"/>
          <p:nvPr/>
        </p:nvSpPr>
        <p:spPr>
          <a:xfrm>
            <a:off x="6064050" y="3893176"/>
            <a:ext cx="58972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+ Hilfstabellen für Relationen</a:t>
            </a:r>
          </a:p>
          <a:p>
            <a:endParaRPr lang="de-DE"/>
          </a:p>
          <a:p>
            <a:r>
              <a:rPr lang="de-DE" b="1">
                <a:solidFill>
                  <a:schemeClr val="accent2"/>
                </a:solidFill>
              </a:rPr>
              <a:t>Zentrale Relation für die erpromptete Visualisierung</a:t>
            </a:r>
            <a:r>
              <a:rPr lang="de-DE"/>
              <a:t>:</a:t>
            </a:r>
          </a:p>
          <a:p>
            <a:r>
              <a:rPr lang="de-DE"/>
              <a:t>artists – projects</a:t>
            </a:r>
          </a:p>
        </p:txBody>
      </p:sp>
    </p:spTree>
    <p:extLst>
      <p:ext uri="{BB962C8B-B14F-4D97-AF65-F5344CB8AC3E}">
        <p14:creationId xmlns:p14="http://schemas.microsoft.com/office/powerpoint/2010/main" val="318451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48C4-7E88-24BC-1F29-C8EFB2FD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9114A-1AA0-628D-3EE3-4A767B5BE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4200" noProof="1"/>
              <a:t>2. Daten und Methodik – Ergänzende Datenquellen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5FCDD8-274C-6F97-67D6-3197FB221B35}"/>
              </a:ext>
            </a:extLst>
          </p:cNvPr>
          <p:cNvSpPr txBox="1"/>
          <p:nvPr/>
        </p:nvSpPr>
        <p:spPr>
          <a:xfrm>
            <a:off x="2686122" y="1147591"/>
            <a:ext cx="794162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Infos aus Gesprächen 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mit Vereinsmitgliedern der ersten Stunde</a:t>
            </a:r>
          </a:p>
          <a:p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ist das?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 hat diese Person sonst noch mitgewirkt?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welcher Kiste sind die Infos zu diesem Projekt?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Ist dieses Projekt Teil einer Reihe?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war zuständig für Technik / Support / Einkauf / Transport / Aufbau / 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Wer hat dokumentiert / fotografiert / gefilmt?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4" name="Grafik 3" descr="Ein Bild, das Text, Mobiliar, Im Haus, Tisch enthält.&#10;&#10;KI-generierte Inhalte können fehlerhaft sein.">
            <a:extLst>
              <a:ext uri="{FF2B5EF4-FFF2-40B4-BE49-F238E27FC236}">
                <a16:creationId xmlns:a16="http://schemas.microsoft.com/office/drawing/2014/main" id="{0528AC17-73FE-7017-C2EE-A820A537F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28" y="3665839"/>
            <a:ext cx="5296619" cy="2979349"/>
          </a:xfrm>
          <a:prstGeom prst="rect">
            <a:avLst/>
          </a:prstGeom>
        </p:spPr>
      </p:pic>
      <p:pic>
        <p:nvPicPr>
          <p:cNvPr id="6" name="Grafik 5" descr="Ein Bild, das Text, Im Haus, Büroausstattung enthält.&#10;&#10;KI-generierte Inhalte können fehlerhaft sein.">
            <a:extLst>
              <a:ext uri="{FF2B5EF4-FFF2-40B4-BE49-F238E27FC236}">
                <a16:creationId xmlns:a16="http://schemas.microsoft.com/office/drawing/2014/main" id="{C54CE03B-BC7C-118C-CD67-64704A8D4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50" y="3664350"/>
            <a:ext cx="2232228" cy="2977792"/>
          </a:xfrm>
          <a:prstGeom prst="rect">
            <a:avLst/>
          </a:prstGeom>
        </p:spPr>
      </p:pic>
      <p:pic>
        <p:nvPicPr>
          <p:cNvPr id="8" name="Grafik 7" descr="Ein Bild, das Text, Im Haus, Regal, Tür enthält.&#10;&#10;KI-generierte Inhalte können fehlerhaft sein.">
            <a:extLst>
              <a:ext uri="{FF2B5EF4-FFF2-40B4-BE49-F238E27FC236}">
                <a16:creationId xmlns:a16="http://schemas.microsoft.com/office/drawing/2014/main" id="{4186161B-EF9F-9358-281A-0117CDE1A6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82" y="3664350"/>
            <a:ext cx="1682618" cy="2991323"/>
          </a:xfrm>
          <a:prstGeom prst="rect">
            <a:avLst/>
          </a:prstGeom>
        </p:spPr>
      </p:pic>
      <p:pic>
        <p:nvPicPr>
          <p:cNvPr id="15" name="Grafik 14" descr="Ein Bild, das Im Haus, Zubehör, Buch, Behälter enthält.&#10;&#10;KI-generierte Inhalte können fehlerhaft sein.">
            <a:extLst>
              <a:ext uri="{FF2B5EF4-FFF2-40B4-BE49-F238E27FC236}">
                <a16:creationId xmlns:a16="http://schemas.microsoft.com/office/drawing/2014/main" id="{5D442F40-DFD5-AFD6-3858-B4C6A2A399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2037" y="4037877"/>
            <a:ext cx="2976302" cy="22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3D1F-4287-E431-7D84-8373A0A1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3ED3D-E302-8C17-7BB5-BC9233632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200" noProof="1"/>
              <a:t>2. Daten und Methodik – </a:t>
            </a:r>
            <a:r>
              <a:rPr lang="de-DE" sz="4200" noProof="1"/>
              <a:t>OpenRefine</a:t>
            </a:r>
            <a:endParaRPr lang="en-US" sz="4200" noProof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45B027-27D9-8941-7A45-E07589CDB92D}"/>
              </a:ext>
            </a:extLst>
          </p:cNvPr>
          <p:cNvSpPr txBox="1"/>
          <p:nvPr/>
        </p:nvSpPr>
        <p:spPr>
          <a:xfrm>
            <a:off x="396690" y="1400186"/>
            <a:ext cx="501207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Wozu OpenRefine?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Leere Zellen vereinheitlichen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Überflüssige Leerzeichen entfernen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Groß-/Kleinschreibung vereinheitlichen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Begriffe gezielt bereinigen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Duplikate &amp; Varianten bereinigen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Jahresangaben in numerische Werte konvertieren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Datenanreicherung und Linked-Data-Abgleich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E863BA0-D8AF-E573-45B4-40FA59EBFC3E}"/>
              </a:ext>
            </a:extLst>
          </p:cNvPr>
          <p:cNvSpPr txBox="1"/>
          <p:nvPr/>
        </p:nvSpPr>
        <p:spPr>
          <a:xfrm>
            <a:off x="5557211" y="1400186"/>
            <a:ext cx="633951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Beispiel</a:t>
            </a:r>
            <a:r>
              <a:rPr lang="de-DE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None/>
            </a:pPr>
            <a:r>
              <a:rPr lang="de-DE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Datenanreicherung &amp; Linked-Data-Abgleich mit Wikidata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art_name &gt; Abgleichen &gt; Starten Sie den Abgleich...</a:t>
            </a:r>
          </a:p>
          <a:p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&gt; Dienst: https://wikidata.reconci.link/en/api</a:t>
            </a:r>
          </a:p>
          <a:p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&gt; Entitätstyp: human (Q5)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&gt; errors: 20, matched: 227, none: 496</a:t>
            </a:r>
          </a:p>
          <a:p>
            <a:pPr>
              <a:buNone/>
            </a:pPr>
            <a:endParaRPr lang="de-DE" sz="800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art_name &gt; Abgleichen &gt; Aktionen </a:t>
            </a:r>
          </a:p>
          <a:p>
            <a:r>
              <a:rPr lang="de-DE" sz="1600" kern="100">
                <a:latin typeface="Arial" panose="020B0604020202020204" pitchFamily="34" charset="0"/>
                <a:cs typeface="Arial" panose="020B0604020202020204" pitchFamily="34" charset="0"/>
              </a:rPr>
              <a:t>&gt; Jede Zelle dem besten Kandidaten zuordnen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Match each of 227 cells to its best candidate in column art_name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&gt; neue Spalte hinzugefügt:</a:t>
            </a:r>
          </a:p>
          <a:p>
            <a:pPr>
              <a:buNone/>
            </a:pPr>
            <a:r>
              <a:rPr lang="de-DE" sz="16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Create new column art_name_uri based on column art_name by filling 227 rows with grel:"https://www.wikidata.org/entity/" + cell.recon.match.id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4DB0CF-F432-A9CA-8AFC-F3FD671209F6}"/>
              </a:ext>
            </a:extLst>
          </p:cNvPr>
          <p:cNvSpPr txBox="1"/>
          <p:nvPr/>
        </p:nvSpPr>
        <p:spPr>
          <a:xfrm>
            <a:off x="5557211" y="5337602"/>
            <a:ext cx="506190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800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Ergebnis</a:t>
            </a:r>
            <a:r>
              <a:rPr lang="de-DE" sz="18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227 Personen wurde eine URI zugeordnet</a:t>
            </a:r>
          </a:p>
          <a:p>
            <a:endParaRPr lang="de-DE" sz="800" b="1" kern="100">
              <a:solidFill>
                <a:schemeClr val="accent2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de-DE" sz="1800" b="1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Manuelle Überprüfung</a:t>
            </a:r>
            <a:r>
              <a:rPr lang="de-DE" sz="1800" kern="10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b="1" kern="100">
                <a:solidFill>
                  <a:schemeClr val="accent2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 meisten Zuordnungen waren korrekt</a:t>
            </a:r>
            <a:endParaRPr lang="de-DE"/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A8CA352-03A9-3D82-686E-1B9EE7403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6" y="5337602"/>
            <a:ext cx="25050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289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p of Greec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27CB0"/>
      </a:accent1>
      <a:accent2>
        <a:srgbClr val="26ACE4"/>
      </a:accent2>
      <a:accent3>
        <a:srgbClr val="8ED5F3"/>
      </a:accent3>
      <a:accent4>
        <a:srgbClr val="BCEBFF"/>
      </a:accent4>
      <a:accent5>
        <a:srgbClr val="D9D9D9"/>
      </a:accent5>
      <a:accent6>
        <a:srgbClr val="EFEFEF"/>
      </a:accent6>
      <a:hlink>
        <a:srgbClr val="101E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1523</Words>
  <Application>Microsoft Office PowerPoint</Application>
  <PresentationFormat>Breitbild</PresentationFormat>
  <Paragraphs>325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18</vt:i4>
      </vt:variant>
    </vt:vector>
  </HeadingPairs>
  <TitlesOfParts>
    <vt:vector size="31" baseType="lpstr">
      <vt:lpstr>Anek Bangla</vt:lpstr>
      <vt:lpstr>Anek Bangla SemiBold</vt:lpstr>
      <vt:lpstr>Aptos</vt:lpstr>
      <vt:lpstr>Arial</vt:lpstr>
      <vt:lpstr>Avenir Next LT Pro</vt:lpstr>
      <vt:lpstr>Courier New</vt:lpstr>
      <vt:lpstr>Fira Sans Extra Condensed</vt:lpstr>
      <vt:lpstr>Roboto</vt:lpstr>
      <vt:lpstr>Wingdings</vt:lpstr>
      <vt:lpstr>Cover and End Slide Master</vt:lpstr>
      <vt:lpstr>Contents Slide Master</vt:lpstr>
      <vt:lpstr>Section Break Slide Master</vt:lpstr>
      <vt:lpstr>Map of Greece Infographics by Slidesgo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2026-01-27_Projektpraesentation_Ziagos</dc:title>
  <dc:creator>Sandra Ziagos</dc:creator>
  <cp:lastModifiedBy>Ziagos, Sandra</cp:lastModifiedBy>
  <cp:revision>944</cp:revision>
  <cp:lastPrinted>2024-12-31T21:08:05Z</cp:lastPrinted>
  <dcterms:created xsi:type="dcterms:W3CDTF">2018-04-24T17:14:44Z</dcterms:created>
  <dcterms:modified xsi:type="dcterms:W3CDTF">2026-01-27T06:48:42Z</dcterms:modified>
</cp:coreProperties>
</file>